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93" r:id="rId3"/>
    <p:sldId id="257" r:id="rId4"/>
    <p:sldId id="256" r:id="rId5"/>
    <p:sldId id="295" r:id="rId6"/>
    <p:sldId id="260" r:id="rId7"/>
    <p:sldId id="261" r:id="rId8"/>
    <p:sldId id="263" r:id="rId9"/>
    <p:sldId id="274" r:id="rId10"/>
    <p:sldId id="262" r:id="rId11"/>
    <p:sldId id="264" r:id="rId12"/>
    <p:sldId id="270" r:id="rId13"/>
    <p:sldId id="275" r:id="rId14"/>
    <p:sldId id="271" r:id="rId15"/>
    <p:sldId id="272" r:id="rId16"/>
    <p:sldId id="284" r:id="rId17"/>
    <p:sldId id="287" r:id="rId18"/>
    <p:sldId id="289" r:id="rId19"/>
    <p:sldId id="288" r:id="rId20"/>
    <p:sldId id="280" r:id="rId21"/>
    <p:sldId id="281" r:id="rId22"/>
    <p:sldId id="282" r:id="rId23"/>
    <p:sldId id="283" r:id="rId24"/>
    <p:sldId id="266" r:id="rId25"/>
    <p:sldId id="267" r:id="rId26"/>
    <p:sldId id="268" r:id="rId27"/>
    <p:sldId id="269" r:id="rId28"/>
    <p:sldId id="276" r:id="rId29"/>
    <p:sldId id="277" r:id="rId30"/>
    <p:sldId id="278" r:id="rId31"/>
    <p:sldId id="279" r:id="rId32"/>
    <p:sldId id="285" r:id="rId33"/>
    <p:sldId id="291" r:id="rId34"/>
    <p:sldId id="286" r:id="rId35"/>
    <p:sldId id="292" r:id="rId36"/>
    <p:sldId id="294" r:id="rId3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2EF2"/>
    <a:srgbClr val="FEEEE1"/>
    <a:srgbClr val="130BB5"/>
    <a:srgbClr val="0A0662"/>
    <a:srgbClr val="233E6F"/>
    <a:srgbClr val="F20000"/>
    <a:srgbClr val="130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08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401C4A-04B0-4D5F-B18A-F251D7EE3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3B54CB8-36B0-4717-85D3-AB201E9C4A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33FF2C-56EC-41F8-B261-F7DEC18B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8FA3-53E7-4765-900F-0D859F0CF24B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803E41-A3C4-433D-80C3-B6E2541C2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C0E1A8-16A8-440C-B1A5-A5821462B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5387-E5F5-4FCD-8931-AB04C49950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818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AB4BD0-3284-4245-88DD-4D20834AF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60612FB-5AEF-4A95-9A6D-48F2D4D4D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D914FD-6965-4E97-84ED-1C9D08B1C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8FA3-53E7-4765-900F-0D859F0CF24B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C50E8D-0E15-461D-9ACC-E0C80048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39863C-0E1D-4513-B1E8-9686F4F10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5387-E5F5-4FCD-8931-AB04C49950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324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C7E7490-24D8-4DB7-9E32-349BFD369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6EB68FD-B67A-4AF2-A07F-58C43BB82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36E32C-D8D7-46A7-B322-B9141AC00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8FA3-53E7-4765-900F-0D859F0CF24B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BF8EF7-1461-4D90-9BB4-6BDF3A238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9175E8-231B-470C-AAAB-CEE30E19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5387-E5F5-4FCD-8931-AB04C49950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0858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69CB84-CBC4-4AFB-A75A-97B3F4824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E57EE5-8D83-4DE1-99AE-B3A3D00AE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7A4FA3-73E3-44B0-89FF-8485BA613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8FA3-53E7-4765-900F-0D859F0CF24B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6E41F5-C151-4997-ACF2-48A8E9A63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458605-7FB8-4E0A-830D-D66F7A30A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5387-E5F5-4FCD-8931-AB04C49950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791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9065B1-CCDD-40E2-BB17-FA73CBEC0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BE3E21-9AA6-4F0B-8834-F0C3CF041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EE8E49-A616-4164-984E-83AA9B16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8FA3-53E7-4765-900F-0D859F0CF24B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72787D-9522-4FA7-8A7A-4E76CAD50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D4FC0E-C1ED-4BD2-A42F-09A5FE52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5387-E5F5-4FCD-8931-AB04C49950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5383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69CE56-804F-485A-800C-CDE78515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4F3C54-5EA6-4989-8432-0BB5F4B2B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F89F52B-284E-472B-AA78-29C9401ED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375E911-3504-425F-A7C1-6FF0C11E0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8FA3-53E7-4765-900F-0D859F0CF24B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4D559ED-C5A3-4808-BD1A-2DF65AE5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31BDC73-4E39-49E6-AE12-E8AE0ABC1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5387-E5F5-4FCD-8931-AB04C49950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586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FB9006-5C12-4D8F-9137-AFD169B18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FCEBDD6-272B-45E5-B6CB-AAA6EA61E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573687-A7C1-479C-93BB-DE01A6BA0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0007AD0-2CAB-4B66-A293-E0A0026635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0E388E3-1BAF-4B05-B763-B2CB7C3B69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BE32C16-B656-456F-B885-BCC03B73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8FA3-53E7-4765-900F-0D859F0CF24B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783040C-4E19-4A82-AD0F-71FC36F85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B02181C-1E20-476C-949E-F482F530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5387-E5F5-4FCD-8931-AB04C49950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116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80B59C-FD27-4175-96A5-8E17821A0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7EB870E-521A-431C-91E3-B286DDF5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8FA3-53E7-4765-900F-0D859F0CF24B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B8EA84D-3381-40CA-8C10-E85FDBCD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0093B5-EAE7-456A-B09A-9C2A99A64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5387-E5F5-4FCD-8931-AB04C49950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237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DAA6581-4062-43FB-8C21-2F76AACB4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8FA3-53E7-4765-900F-0D859F0CF24B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0B2A3D6-3F52-473B-AD54-294E120A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C0040A-D5E5-42F4-A441-0643A9D9B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5387-E5F5-4FCD-8931-AB04C49950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24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AA8C01-8094-4C67-AC85-61F97E46D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4D649B-C14C-40ED-8BDB-8F4DD4784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6A81DA7-F0CC-4F89-ACBE-B5DC83D57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832664-3C64-4B26-A727-C6F828F8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8FA3-53E7-4765-900F-0D859F0CF24B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99F410-2702-4EDB-93D3-99C9D49A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76EEF7-764D-4486-A0D8-FD2832F6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5387-E5F5-4FCD-8931-AB04C49950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922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98E38E-EF66-45AF-B2C3-D7F2CE2F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DFD73C6-D977-45B4-91FB-3C1EE1752D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92634BA-85B0-4D4F-8B61-052A8A29F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99F1C1-8F58-4EC4-A941-AE2C2B8E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8FA3-53E7-4765-900F-0D859F0CF24B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F4859DE-D587-4EFD-9B65-196DC0D37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559850-07B8-4519-B696-24752405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5387-E5F5-4FCD-8931-AB04C49950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5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014E0E9-EAAF-4C30-8A88-2EEBCE173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858716F-3896-485D-AE79-57F19E690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C983E5-D1A0-4F8D-AF8B-B05E2D04D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48FA3-53E7-4765-900F-0D859F0CF24B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B69CD6-27FB-41E7-9B3B-10164235A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0CAED5-16DA-419F-A09F-9EABB8DD4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25387-E5F5-4FCD-8931-AB04C49950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74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D522C54-8C7F-4D61-A08A-F4A7AC77C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28138" cy="833183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B6B1585-D513-400B-8533-A342326C3C39}"/>
              </a:ext>
            </a:extLst>
          </p:cNvPr>
          <p:cNvSpPr txBox="1"/>
          <p:nvPr/>
        </p:nvSpPr>
        <p:spPr>
          <a:xfrm>
            <a:off x="6541185" y="281324"/>
            <a:ext cx="51502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b="1" dirty="0">
                <a:solidFill>
                  <a:srgbClr val="F4D9C4"/>
                </a:solidFill>
                <a:latin typeface="Garamond" panose="02020404030301010803" pitchFamily="18" charset="0"/>
              </a:rPr>
              <a:t>RIPRODURRE ESEGUIRE INTERPRETARE </a:t>
            </a:r>
          </a:p>
          <a:p>
            <a:pPr algn="r"/>
            <a:r>
              <a:rPr lang="it-IT" sz="3200" b="1" dirty="0">
                <a:solidFill>
                  <a:srgbClr val="F4D9C4"/>
                </a:solidFill>
                <a:latin typeface="Garamond" panose="02020404030301010803" pitchFamily="18" charset="0"/>
              </a:rPr>
              <a:t>LA MUSICA  </a:t>
            </a:r>
          </a:p>
          <a:p>
            <a:pPr algn="r"/>
            <a:endParaRPr lang="it-IT" sz="1200" b="1" dirty="0">
              <a:solidFill>
                <a:srgbClr val="F4D9C4"/>
              </a:solidFill>
              <a:latin typeface="Garamond" panose="02020404030301010803" pitchFamily="18" charset="0"/>
            </a:endParaRPr>
          </a:p>
          <a:p>
            <a:pPr algn="r"/>
            <a:r>
              <a:rPr lang="it-IT" sz="3200" b="1" dirty="0">
                <a:solidFill>
                  <a:srgbClr val="F4D9C4"/>
                </a:solidFill>
                <a:latin typeface="Garamond" panose="02020404030301010803" pitchFamily="18" charset="0"/>
              </a:rPr>
              <a:t>ADORNO E L’ETERNA QUESTIONE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F7ECD2D-FD8A-4411-8CE6-9AE4FC9B4FBE}"/>
              </a:ext>
            </a:extLst>
          </p:cNvPr>
          <p:cNvSpPr txBox="1"/>
          <p:nvPr/>
        </p:nvSpPr>
        <p:spPr>
          <a:xfrm>
            <a:off x="6096000" y="5243525"/>
            <a:ext cx="56626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sz="2400" b="1" dirty="0">
                <a:solidFill>
                  <a:srgbClr val="F4D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Giordano Montecchi</a:t>
            </a:r>
          </a:p>
          <a:p>
            <a:pPr algn="r"/>
            <a:r>
              <a:rPr lang="it-IT" sz="2400" b="1" dirty="0">
                <a:solidFill>
                  <a:srgbClr val="F4D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Parma, Conservatorio Arrigo Boito </a:t>
            </a:r>
          </a:p>
          <a:p>
            <a:pPr algn="r"/>
            <a:r>
              <a:rPr lang="it-IT" sz="2400" b="1" dirty="0">
                <a:solidFill>
                  <a:srgbClr val="F4D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settembre 2025</a:t>
            </a:r>
          </a:p>
        </p:txBody>
      </p:sp>
    </p:spTree>
    <p:extLst>
      <p:ext uri="{BB962C8B-B14F-4D97-AF65-F5344CB8AC3E}">
        <p14:creationId xmlns:p14="http://schemas.microsoft.com/office/powerpoint/2010/main" val="2657308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2D31BD3-DCC0-4010-A2AE-73149A3F8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2" y="45720"/>
            <a:ext cx="10302516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F21AF3-CD69-48E2-ACD1-84DFCB36E828}"/>
              </a:ext>
            </a:extLst>
          </p:cNvPr>
          <p:cNvSpPr txBox="1"/>
          <p:nvPr/>
        </p:nvSpPr>
        <p:spPr>
          <a:xfrm>
            <a:off x="5775159" y="60160"/>
            <a:ext cx="6039852" cy="769441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Brahms – Sinfonia no. 4, II, </a:t>
            </a:r>
            <a:r>
              <a:rPr lang="it-IT" sz="2200" i="1" dirty="0">
                <a:latin typeface="Arial" panose="020B0604020202020204" pitchFamily="34" charset="0"/>
                <a:cs typeface="Arial" panose="020B0604020202020204" pitchFamily="34" charset="0"/>
              </a:rPr>
              <a:t>Andante moderato</a:t>
            </a:r>
          </a:p>
          <a:p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Wilhelm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Furtwängler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, Berliner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Ph.Orch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., 1948</a:t>
            </a:r>
            <a:endParaRPr lang="it-IT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55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64C06AB-D699-44CE-BBC4-2275BB599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58" y="-76200"/>
            <a:ext cx="11139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52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128BF8B-67DB-45FC-B2B2-1F8238267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36" y="0"/>
            <a:ext cx="10603328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28043D2-5A7E-4296-890C-1071393B7A7F}"/>
              </a:ext>
            </a:extLst>
          </p:cNvPr>
          <p:cNvSpPr txBox="1"/>
          <p:nvPr/>
        </p:nvSpPr>
        <p:spPr>
          <a:xfrm>
            <a:off x="5775159" y="60160"/>
            <a:ext cx="6039852" cy="769441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Brahms – Sinfonia no. 4, II, </a:t>
            </a:r>
            <a:r>
              <a:rPr lang="it-IT" sz="2200" i="1" dirty="0">
                <a:latin typeface="Arial" panose="020B0604020202020204" pitchFamily="34" charset="0"/>
                <a:cs typeface="Arial" panose="020B0604020202020204" pitchFamily="34" charset="0"/>
              </a:rPr>
              <a:t>Andante moderato</a:t>
            </a:r>
          </a:p>
          <a:p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Arturo Toscanini, NBC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Symph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Orch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. 1951</a:t>
            </a:r>
            <a:endParaRPr lang="it-IT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958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128BF8B-67DB-45FC-B2B2-1F8238267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36" y="0"/>
            <a:ext cx="10603328" cy="6858000"/>
          </a:xfrm>
          <a:prstGeom prst="rect">
            <a:avLst/>
          </a:prstGeom>
        </p:spPr>
      </p:pic>
      <p:pic>
        <p:nvPicPr>
          <p:cNvPr id="2" name="T-NBC-1951 ABR">
            <a:hlinkClick r:id="" action="ppaction://media"/>
            <a:extLst>
              <a:ext uri="{FF2B5EF4-FFF2-40B4-BE49-F238E27FC236}">
                <a16:creationId xmlns:a16="http://schemas.microsoft.com/office/drawing/2014/main" id="{49B93C00-6395-4429-BD4C-8B463AE10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3185318"/>
            <a:ext cx="487363" cy="48736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70DF0F6-F12F-424E-8921-8375BD7AF915}"/>
              </a:ext>
            </a:extLst>
          </p:cNvPr>
          <p:cNvSpPr txBox="1"/>
          <p:nvPr/>
        </p:nvSpPr>
        <p:spPr>
          <a:xfrm>
            <a:off x="5775159" y="60160"/>
            <a:ext cx="6039852" cy="769441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Brahms – Sinfonia no. 4, II, </a:t>
            </a:r>
            <a:r>
              <a:rPr lang="it-IT" sz="2200" i="1" dirty="0">
                <a:latin typeface="Arial" panose="020B0604020202020204" pitchFamily="34" charset="0"/>
                <a:cs typeface="Arial" panose="020B0604020202020204" pitchFamily="34" charset="0"/>
              </a:rPr>
              <a:t>Andante moderato</a:t>
            </a:r>
          </a:p>
          <a:p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Arturo Toscanini, NBC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Symph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Orch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. 1951</a:t>
            </a:r>
            <a:endParaRPr lang="it-IT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08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2D31BD3-DCC0-4010-A2AE-73149A3F8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2" y="45720"/>
            <a:ext cx="10302516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8FB9BFE-93FA-4E78-81D6-10CD5E270F2E}"/>
              </a:ext>
            </a:extLst>
          </p:cNvPr>
          <p:cNvSpPr txBox="1"/>
          <p:nvPr/>
        </p:nvSpPr>
        <p:spPr>
          <a:xfrm>
            <a:off x="5775159" y="60160"/>
            <a:ext cx="6039852" cy="769441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Brahms – Sinfonia no. 4, II, </a:t>
            </a:r>
            <a:r>
              <a:rPr lang="it-IT" sz="2200" i="1" dirty="0">
                <a:latin typeface="Arial" panose="020B0604020202020204" pitchFamily="34" charset="0"/>
                <a:cs typeface="Arial" panose="020B0604020202020204" pitchFamily="34" charset="0"/>
              </a:rPr>
              <a:t>Andante moderato</a:t>
            </a:r>
          </a:p>
          <a:p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Arturo Toscanini, NBC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Symph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Orch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. 1951</a:t>
            </a:r>
            <a:endParaRPr lang="it-IT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48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64C06AB-D699-44CE-BBC4-2275BB599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58" y="-76200"/>
            <a:ext cx="11139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22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04A8717-FAB9-42CE-86BF-6B620F532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30" y="457200"/>
            <a:ext cx="11404285" cy="63845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8AC4DC-BB33-4903-97D9-37336C0D4736}"/>
              </a:ext>
            </a:extLst>
          </p:cNvPr>
          <p:cNvSpPr txBox="1"/>
          <p:nvPr/>
        </p:nvSpPr>
        <p:spPr>
          <a:xfrm>
            <a:off x="3380874" y="39740"/>
            <a:ext cx="732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Beethoven – Sinfonia no. 7, IV, </a:t>
            </a:r>
            <a:r>
              <a:rPr lang="it-IT" sz="2200" i="1" dirty="0">
                <a:latin typeface="Arial" panose="020B0604020202020204" pitchFamily="34" charset="0"/>
                <a:cs typeface="Arial" panose="020B0604020202020204" pitchFamily="34" charset="0"/>
              </a:rPr>
              <a:t>Allegro con brio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F6D85A-3FFA-4700-88CD-B48114162FE5}"/>
              </a:ext>
            </a:extLst>
          </p:cNvPr>
          <p:cNvSpPr txBox="1"/>
          <p:nvPr/>
        </p:nvSpPr>
        <p:spPr>
          <a:xfrm>
            <a:off x="254000" y="3390900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68D13B98-EA37-4206-8E88-7C7F838A203D}"/>
              </a:ext>
            </a:extLst>
          </p:cNvPr>
          <p:cNvSpPr/>
          <p:nvPr/>
        </p:nvSpPr>
        <p:spPr>
          <a:xfrm>
            <a:off x="3594538" y="4666593"/>
            <a:ext cx="1902372" cy="977462"/>
          </a:xfrm>
          <a:prstGeom prst="roundRect">
            <a:avLst/>
          </a:prstGeom>
          <a:noFill/>
          <a:ln w="57150">
            <a:solidFill>
              <a:srgbClr val="372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483C49DC-4C41-47AF-B22A-4539C7F969A9}"/>
              </a:ext>
            </a:extLst>
          </p:cNvPr>
          <p:cNvSpPr/>
          <p:nvPr/>
        </p:nvSpPr>
        <p:spPr>
          <a:xfrm>
            <a:off x="6910537" y="4703383"/>
            <a:ext cx="1902372" cy="977462"/>
          </a:xfrm>
          <a:prstGeom prst="roundRect">
            <a:avLst/>
          </a:prstGeom>
          <a:noFill/>
          <a:ln w="57150">
            <a:solidFill>
              <a:srgbClr val="372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964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04A8717-FAB9-42CE-86BF-6B620F532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30" y="457200"/>
            <a:ext cx="11404285" cy="63845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8AC4DC-BB33-4903-97D9-37336C0D4736}"/>
              </a:ext>
            </a:extLst>
          </p:cNvPr>
          <p:cNvSpPr txBox="1"/>
          <p:nvPr/>
        </p:nvSpPr>
        <p:spPr>
          <a:xfrm>
            <a:off x="3380874" y="39740"/>
            <a:ext cx="732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Beethoven – Sinfonia no. 7, IV, </a:t>
            </a:r>
            <a:r>
              <a:rPr lang="it-IT" sz="2200" i="1" dirty="0">
                <a:latin typeface="Arial" panose="020B0604020202020204" pitchFamily="34" charset="0"/>
                <a:cs typeface="Arial" panose="020B0604020202020204" pitchFamily="34" charset="0"/>
              </a:rPr>
              <a:t>Allegro con brio</a:t>
            </a:r>
          </a:p>
        </p:txBody>
      </p:sp>
      <p:pic>
        <p:nvPicPr>
          <p:cNvPr id="2" name="Beethoven-Settima IV">
            <a:hlinkClick r:id="" action="ppaction://media"/>
            <a:extLst>
              <a:ext uri="{FF2B5EF4-FFF2-40B4-BE49-F238E27FC236}">
                <a16:creationId xmlns:a16="http://schemas.microsoft.com/office/drawing/2014/main" id="{6ECDA6D5-AFA7-45B7-945E-6E0232A91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05A1F77-DDFD-4126-9EC4-00E515CEF14A}"/>
              </a:ext>
            </a:extLst>
          </p:cNvPr>
          <p:cNvSpPr txBox="1"/>
          <p:nvPr/>
        </p:nvSpPr>
        <p:spPr>
          <a:xfrm>
            <a:off x="254000" y="3390900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C0FEA124-BEC9-4179-B3D5-DAB067116CAF}"/>
              </a:ext>
            </a:extLst>
          </p:cNvPr>
          <p:cNvSpPr/>
          <p:nvPr/>
        </p:nvSpPr>
        <p:spPr>
          <a:xfrm>
            <a:off x="3594538" y="4666593"/>
            <a:ext cx="1902372" cy="977462"/>
          </a:xfrm>
          <a:prstGeom prst="roundRect">
            <a:avLst/>
          </a:prstGeom>
          <a:noFill/>
          <a:ln w="57150">
            <a:solidFill>
              <a:srgbClr val="372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483379ED-C226-451A-A397-3E74CB355A86}"/>
              </a:ext>
            </a:extLst>
          </p:cNvPr>
          <p:cNvSpPr/>
          <p:nvPr/>
        </p:nvSpPr>
        <p:spPr>
          <a:xfrm>
            <a:off x="6910537" y="4703383"/>
            <a:ext cx="1902372" cy="977462"/>
          </a:xfrm>
          <a:prstGeom prst="roundRect">
            <a:avLst/>
          </a:prstGeom>
          <a:noFill/>
          <a:ln w="57150">
            <a:solidFill>
              <a:srgbClr val="372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284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A304088-014A-49DA-AB6E-DC4384C3F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37" y="304800"/>
            <a:ext cx="12708925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74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17C5DA-08C4-433C-8C6E-1656ED2F9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050" y="-203024"/>
            <a:ext cx="12192000" cy="638774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C51094-FA96-429C-A10A-3CBBD1EE1479}"/>
              </a:ext>
            </a:extLst>
          </p:cNvPr>
          <p:cNvSpPr txBox="1"/>
          <p:nvPr/>
        </p:nvSpPr>
        <p:spPr>
          <a:xfrm>
            <a:off x="3922295" y="-38328"/>
            <a:ext cx="560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Beethoven – Sinfonia no. 9, iv</a:t>
            </a:r>
          </a:p>
        </p:txBody>
      </p:sp>
    </p:spTree>
    <p:extLst>
      <p:ext uri="{BB962C8B-B14F-4D97-AF65-F5344CB8AC3E}">
        <p14:creationId xmlns:p14="http://schemas.microsoft.com/office/powerpoint/2010/main" val="2029564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lisse, scena finale Ancora tormentarmi">
            <a:hlinkClick r:id="" action="ppaction://media"/>
            <a:extLst>
              <a:ext uri="{FF2B5EF4-FFF2-40B4-BE49-F238E27FC236}">
                <a16:creationId xmlns:a16="http://schemas.microsoft.com/office/drawing/2014/main" id="{7F8DDDA9-8C3A-4875-90E7-19D7910A0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7084" y="3185318"/>
            <a:ext cx="487363" cy="487363"/>
          </a:xfrm>
          <a:prstGeom prst="rect">
            <a:avLst/>
          </a:prstGeom>
        </p:spPr>
      </p:pic>
      <p:sp>
        <p:nvSpPr>
          <p:cNvPr id="4" name="AutoShape 4" descr="Ulisse di Luigi Dallapiccola | comprare nello shop online di Stretta">
            <a:extLst>
              <a:ext uri="{FF2B5EF4-FFF2-40B4-BE49-F238E27FC236}">
                <a16:creationId xmlns:a16="http://schemas.microsoft.com/office/drawing/2014/main" id="{ED6E0F21-D0A7-499F-96F2-D6616BFCC0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17C5A26-0859-46B4-9C86-70F66121F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2" y="-393115"/>
            <a:ext cx="5684251" cy="768142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2B10B11-2AD5-4CD0-B5F4-F59A4FD62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718" y="18595"/>
            <a:ext cx="5245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5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17C5DA-08C4-433C-8C6E-1656ED2F9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050" y="-203024"/>
            <a:ext cx="12192000" cy="638774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6CB30E-C34E-4D9E-B154-326202CDAD4D}"/>
              </a:ext>
            </a:extLst>
          </p:cNvPr>
          <p:cNvSpPr txBox="1"/>
          <p:nvPr/>
        </p:nvSpPr>
        <p:spPr>
          <a:xfrm>
            <a:off x="3922295" y="-38328"/>
            <a:ext cx="560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Beethoven – Sinfonia no. 9, iv</a:t>
            </a:r>
          </a:p>
        </p:txBody>
      </p:sp>
      <p:pic>
        <p:nvPicPr>
          <p:cNvPr id="4" name="Beethoven, Sinfonia no. 9, IV, Poco adagio">
            <a:hlinkClick r:id="" action="ppaction://media"/>
            <a:extLst>
              <a:ext uri="{FF2B5EF4-FFF2-40B4-BE49-F238E27FC236}">
                <a16:creationId xmlns:a16="http://schemas.microsoft.com/office/drawing/2014/main" id="{DA720208-4DA1-40BE-9455-519172871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2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CA6ED1F-A514-468C-A714-B743C3E3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52929"/>
            <a:ext cx="12192000" cy="632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19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E29E3B8-4AA0-4460-B8F4-8DB162EE8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700" y="-145506"/>
            <a:ext cx="12192000" cy="6107611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E11CDC09-49DC-411B-9B2E-25C2935541B9}"/>
              </a:ext>
            </a:extLst>
          </p:cNvPr>
          <p:cNvSpPr/>
          <p:nvPr/>
        </p:nvSpPr>
        <p:spPr>
          <a:xfrm>
            <a:off x="5435600" y="1879600"/>
            <a:ext cx="2933700" cy="2197100"/>
          </a:xfrm>
          <a:prstGeom prst="roundRect">
            <a:avLst/>
          </a:prstGeom>
          <a:noFill/>
          <a:ln w="63500">
            <a:solidFill>
              <a:srgbClr val="372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750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38BE210-E7D5-469C-86A7-1456ABC8A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300" y="-258878"/>
            <a:ext cx="12192000" cy="676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50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17C5DA-08C4-433C-8C6E-1656ED2F9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050" y="-203024"/>
            <a:ext cx="12192000" cy="638774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C51094-FA96-429C-A10A-3CBBD1EE1479}"/>
              </a:ext>
            </a:extLst>
          </p:cNvPr>
          <p:cNvSpPr txBox="1"/>
          <p:nvPr/>
        </p:nvSpPr>
        <p:spPr>
          <a:xfrm>
            <a:off x="3922295" y="-38328"/>
            <a:ext cx="560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Beethoven – Sinfonia no. 9, iv</a:t>
            </a:r>
          </a:p>
        </p:txBody>
      </p:sp>
      <p:pic>
        <p:nvPicPr>
          <p:cNvPr id="4" name="Poco adagio Beethoven">
            <a:hlinkClick r:id="" action="ppaction://media"/>
            <a:extLst>
              <a:ext uri="{FF2B5EF4-FFF2-40B4-BE49-F238E27FC236}">
                <a16:creationId xmlns:a16="http://schemas.microsoft.com/office/drawing/2014/main" id="{1512198C-E640-47A9-AF05-C5D931F0F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9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CA6ED1F-A514-468C-A714-B743C3E3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52929"/>
            <a:ext cx="12192000" cy="632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9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E29E3B8-4AA0-4460-B8F4-8DB162EE8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700" y="-145506"/>
            <a:ext cx="12192000" cy="6107611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9E4A0D85-FFB8-4CB8-8C5F-6BD31EF53155}"/>
              </a:ext>
            </a:extLst>
          </p:cNvPr>
          <p:cNvSpPr/>
          <p:nvPr/>
        </p:nvSpPr>
        <p:spPr>
          <a:xfrm>
            <a:off x="5435600" y="1879600"/>
            <a:ext cx="2933700" cy="2197100"/>
          </a:xfrm>
          <a:prstGeom prst="roundRect">
            <a:avLst/>
          </a:prstGeom>
          <a:noFill/>
          <a:ln w="63500">
            <a:solidFill>
              <a:srgbClr val="372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004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38BE210-E7D5-469C-86A7-1456ABC8A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300" y="-258878"/>
            <a:ext cx="12192000" cy="676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2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17C5DA-08C4-433C-8C6E-1656ED2F9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050" y="-203024"/>
            <a:ext cx="12192000" cy="638774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3B93B49-6C2C-4608-BB79-A558D90756EA}"/>
              </a:ext>
            </a:extLst>
          </p:cNvPr>
          <p:cNvSpPr txBox="1"/>
          <p:nvPr/>
        </p:nvSpPr>
        <p:spPr>
          <a:xfrm>
            <a:off x="3922295" y="-38328"/>
            <a:ext cx="560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Beethoven – Sinfonia no. 9, iv</a:t>
            </a:r>
          </a:p>
        </p:txBody>
      </p:sp>
      <p:pic>
        <p:nvPicPr>
          <p:cNvPr id="4" name="Poco adagio Wagner">
            <a:hlinkClick r:id="" action="ppaction://media"/>
            <a:extLst>
              <a:ext uri="{FF2B5EF4-FFF2-40B4-BE49-F238E27FC236}">
                <a16:creationId xmlns:a16="http://schemas.microsoft.com/office/drawing/2014/main" id="{8AB0D807-74F1-4152-82D8-C0C2FFF82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CA6ED1F-A514-468C-A714-B743C3E3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52929"/>
            <a:ext cx="12192000" cy="632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59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28F2944-6524-4F30-8663-426A826575C0}"/>
              </a:ext>
            </a:extLst>
          </p:cNvPr>
          <p:cNvSpPr/>
          <p:nvPr/>
        </p:nvSpPr>
        <p:spPr>
          <a:xfrm>
            <a:off x="1254760" y="558134"/>
            <a:ext cx="96824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4000" b="1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Sinn</a:t>
            </a:r>
            <a:r>
              <a:rPr lang="it-IT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senso</a:t>
            </a:r>
            <a:r>
              <a:rPr lang="it-IT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it-IT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carattere sintattico, immanente</a:t>
            </a:r>
          </a:p>
          <a:p>
            <a:pPr>
              <a:spcAft>
                <a:spcPts val="0"/>
              </a:spcAft>
            </a:pPr>
            <a:endParaRPr lang="it-IT" sz="3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4000" b="1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Bedeutung</a:t>
            </a:r>
            <a:r>
              <a:rPr lang="it-IT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significato</a:t>
            </a:r>
            <a:r>
              <a:rPr lang="it-IT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</a:p>
          <a:p>
            <a:pPr>
              <a:spcAft>
                <a:spcPts val="0"/>
              </a:spcAft>
            </a:pPr>
            <a:r>
              <a:rPr lang="it-IT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carattere semantico, simbolico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it-IT" sz="4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0238">
              <a:spcAft>
                <a:spcPts val="0"/>
              </a:spcAft>
            </a:pPr>
            <a:r>
              <a:rPr lang="it-IT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questa </a:t>
            </a:r>
            <a:r>
              <a:rPr lang="it-IT" sz="3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accezione, definita alla fine dell’800 </a:t>
            </a:r>
          </a:p>
          <a:p>
            <a:pPr marL="630238">
              <a:spcAft>
                <a:spcPts val="0"/>
              </a:spcAft>
            </a:pPr>
            <a:r>
              <a:rPr lang="it-IT" sz="3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it-IT" sz="3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Gottlob</a:t>
            </a:r>
            <a:r>
              <a:rPr lang="it-IT" sz="3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Frege</a:t>
            </a:r>
            <a:r>
              <a:rPr lang="it-IT" sz="3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il padre della logica formale contemporanea, in una stessa frase o parola </a:t>
            </a:r>
          </a:p>
          <a:p>
            <a:pPr marL="630238">
              <a:spcAft>
                <a:spcPts val="0"/>
              </a:spcAft>
            </a:pPr>
            <a:r>
              <a:rPr lang="it-IT" sz="3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senso</a:t>
            </a:r>
            <a:r>
              <a:rPr lang="it-IT" sz="3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it-IT" sz="3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significato</a:t>
            </a:r>
            <a:r>
              <a:rPr lang="it-IT" sz="3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non sono sinonimi</a:t>
            </a:r>
          </a:p>
        </p:txBody>
      </p:sp>
    </p:spTree>
    <p:extLst>
      <p:ext uri="{BB962C8B-B14F-4D97-AF65-F5344CB8AC3E}">
        <p14:creationId xmlns:p14="http://schemas.microsoft.com/office/powerpoint/2010/main" val="2649600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32FC914-13E7-45EF-83BC-827B80943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400" y="-286947"/>
            <a:ext cx="12192000" cy="6263494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C3FE8A92-94DC-4782-B55D-B9186FDE5D11}"/>
              </a:ext>
            </a:extLst>
          </p:cNvPr>
          <p:cNvSpPr/>
          <p:nvPr/>
        </p:nvSpPr>
        <p:spPr>
          <a:xfrm>
            <a:off x="5435600" y="1917700"/>
            <a:ext cx="2933700" cy="2197100"/>
          </a:xfrm>
          <a:prstGeom prst="roundRect">
            <a:avLst/>
          </a:prstGeom>
          <a:noFill/>
          <a:ln w="63500">
            <a:solidFill>
              <a:srgbClr val="372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5632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38BE210-E7D5-469C-86A7-1456ABC8A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700" y="-258878"/>
            <a:ext cx="12192000" cy="676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18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5C95E4-9035-478B-8145-99D17146C9B1}"/>
              </a:ext>
            </a:extLst>
          </p:cNvPr>
          <p:cNvSpPr txBox="1"/>
          <p:nvPr/>
        </p:nvSpPr>
        <p:spPr>
          <a:xfrm>
            <a:off x="567047" y="1028360"/>
            <a:ext cx="11057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Arial Narrow" panose="020B0606020202030204" pitchFamily="34" charset="0"/>
                <a:cs typeface="Arial" panose="020B0604020202020204" pitchFamily="34" charset="0"/>
              </a:rPr>
              <a:t>COMPOSITORE            OPERA            ESECUTORE           PUBBLICO</a:t>
            </a: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40CF1C8A-5334-4BC8-9BC6-430D4D7CF3FA}"/>
              </a:ext>
            </a:extLst>
          </p:cNvPr>
          <p:cNvSpPr/>
          <p:nvPr/>
        </p:nvSpPr>
        <p:spPr>
          <a:xfrm>
            <a:off x="3394554" y="1211361"/>
            <a:ext cx="601250" cy="276602"/>
          </a:xfrm>
          <a:prstGeom prst="rightArrow">
            <a:avLst>
              <a:gd name="adj1" fmla="val 50000"/>
              <a:gd name="adj2" fmla="val 120765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 </a:t>
            </a: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A18D4D9A-AF12-4EFB-83E3-9834F96390BA}"/>
              </a:ext>
            </a:extLst>
          </p:cNvPr>
          <p:cNvSpPr/>
          <p:nvPr/>
        </p:nvSpPr>
        <p:spPr>
          <a:xfrm>
            <a:off x="5663848" y="1200923"/>
            <a:ext cx="601250" cy="276602"/>
          </a:xfrm>
          <a:prstGeom prst="rightArrow">
            <a:avLst>
              <a:gd name="adj1" fmla="val 50000"/>
              <a:gd name="adj2" fmla="val 120765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208FFC1A-8EB1-49FB-A7B4-E13B7FC39B47}"/>
              </a:ext>
            </a:extLst>
          </p:cNvPr>
          <p:cNvSpPr/>
          <p:nvPr/>
        </p:nvSpPr>
        <p:spPr>
          <a:xfrm>
            <a:off x="8822488" y="1190485"/>
            <a:ext cx="601250" cy="276602"/>
          </a:xfrm>
          <a:prstGeom prst="rightArrow">
            <a:avLst>
              <a:gd name="adj1" fmla="val 50000"/>
              <a:gd name="adj2" fmla="val 120765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001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5E15877C-2E55-4ADC-9C4D-3B68E051BD76}"/>
              </a:ext>
            </a:extLst>
          </p:cNvPr>
          <p:cNvSpPr txBox="1"/>
          <p:nvPr/>
        </p:nvSpPr>
        <p:spPr>
          <a:xfrm>
            <a:off x="4133589" y="2351765"/>
            <a:ext cx="335697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COMPOSITORE</a:t>
            </a:r>
          </a:p>
          <a:p>
            <a:pPr algn="ctr"/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OPERA</a:t>
            </a:r>
          </a:p>
          <a:p>
            <a:pPr algn="ctr"/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ESECUTORE</a:t>
            </a:r>
          </a:p>
          <a:p>
            <a:pPr algn="ctr"/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PUBBLICO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5C95E4-9035-478B-8145-99D17146C9B1}"/>
              </a:ext>
            </a:extLst>
          </p:cNvPr>
          <p:cNvSpPr txBox="1"/>
          <p:nvPr/>
        </p:nvSpPr>
        <p:spPr>
          <a:xfrm>
            <a:off x="567047" y="1028360"/>
            <a:ext cx="11057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Arial Narrow" panose="020B0606020202030204" pitchFamily="34" charset="0"/>
                <a:cs typeface="Arial" panose="020B0604020202020204" pitchFamily="34" charset="0"/>
              </a:rPr>
              <a:t>COMPOSITORE            OPERA            ESECUTORE           PUBBLICO</a:t>
            </a: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40CF1C8A-5334-4BC8-9BC6-430D4D7CF3FA}"/>
              </a:ext>
            </a:extLst>
          </p:cNvPr>
          <p:cNvSpPr/>
          <p:nvPr/>
        </p:nvSpPr>
        <p:spPr>
          <a:xfrm>
            <a:off x="3394554" y="1211361"/>
            <a:ext cx="601250" cy="276602"/>
          </a:xfrm>
          <a:prstGeom prst="rightArrow">
            <a:avLst>
              <a:gd name="adj1" fmla="val 50000"/>
              <a:gd name="adj2" fmla="val 120765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 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CE4EC50A-79F7-483D-B035-7B31190DD333}"/>
              </a:ext>
            </a:extLst>
          </p:cNvPr>
          <p:cNvSpPr/>
          <p:nvPr/>
        </p:nvSpPr>
        <p:spPr>
          <a:xfrm rot="5400000">
            <a:off x="5528086" y="2784891"/>
            <a:ext cx="462647" cy="681528"/>
          </a:xfrm>
          <a:prstGeom prst="rightArrow">
            <a:avLst>
              <a:gd name="adj1" fmla="val 50000"/>
              <a:gd name="adj2" fmla="val 62848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A18D4D9A-AF12-4EFB-83E3-9834F96390BA}"/>
              </a:ext>
            </a:extLst>
          </p:cNvPr>
          <p:cNvSpPr/>
          <p:nvPr/>
        </p:nvSpPr>
        <p:spPr>
          <a:xfrm>
            <a:off x="5663848" y="1200923"/>
            <a:ext cx="601250" cy="276602"/>
          </a:xfrm>
          <a:prstGeom prst="rightArrow">
            <a:avLst>
              <a:gd name="adj1" fmla="val 50000"/>
              <a:gd name="adj2" fmla="val 120765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208FFC1A-8EB1-49FB-A7B4-E13B7FC39B47}"/>
              </a:ext>
            </a:extLst>
          </p:cNvPr>
          <p:cNvSpPr/>
          <p:nvPr/>
        </p:nvSpPr>
        <p:spPr>
          <a:xfrm>
            <a:off x="8822488" y="1190485"/>
            <a:ext cx="601250" cy="276602"/>
          </a:xfrm>
          <a:prstGeom prst="rightArrow">
            <a:avLst>
              <a:gd name="adj1" fmla="val 50000"/>
              <a:gd name="adj2" fmla="val 120765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A5B3DD5F-7602-41D6-8FAB-B1D896A226BF}"/>
              </a:ext>
            </a:extLst>
          </p:cNvPr>
          <p:cNvSpPr/>
          <p:nvPr/>
        </p:nvSpPr>
        <p:spPr>
          <a:xfrm rot="5400000">
            <a:off x="5540612" y="3792508"/>
            <a:ext cx="462647" cy="681528"/>
          </a:xfrm>
          <a:prstGeom prst="rightArrow">
            <a:avLst>
              <a:gd name="adj1" fmla="val 50000"/>
              <a:gd name="adj2" fmla="val 62848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DE3A1D83-035E-4DB2-A03B-4EE70E209E9A}"/>
              </a:ext>
            </a:extLst>
          </p:cNvPr>
          <p:cNvSpPr/>
          <p:nvPr/>
        </p:nvSpPr>
        <p:spPr>
          <a:xfrm rot="5400000">
            <a:off x="5555226" y="4834254"/>
            <a:ext cx="462647" cy="681528"/>
          </a:xfrm>
          <a:prstGeom prst="rightArrow">
            <a:avLst>
              <a:gd name="adj1" fmla="val 50000"/>
              <a:gd name="adj2" fmla="val 62848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9030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E20B956-6764-4C8B-951F-3DC6D5CFC2B9}"/>
              </a:ext>
            </a:extLst>
          </p:cNvPr>
          <p:cNvSpPr/>
          <p:nvPr/>
        </p:nvSpPr>
        <p:spPr>
          <a:xfrm>
            <a:off x="2048005" y="501665"/>
            <a:ext cx="8095989" cy="4947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770">
              <a:lnSpc>
                <a:spcPct val="115000"/>
              </a:lnSpc>
              <a:spcBef>
                <a:spcPts val="600"/>
              </a:spcBef>
              <a:spcAft>
                <a:spcPts val="1800"/>
              </a:spcAft>
              <a:tabLst>
                <a:tab pos="527050" algn="l"/>
              </a:tabLst>
            </a:pPr>
            <a:endParaRPr lang="it-IT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4770">
              <a:lnSpc>
                <a:spcPct val="115000"/>
              </a:lnSpc>
              <a:spcBef>
                <a:spcPts val="600"/>
              </a:spcBef>
              <a:spcAft>
                <a:spcPts val="1800"/>
              </a:spcAft>
              <a:tabLst>
                <a:tab pos="527050" algn="l"/>
              </a:tabLst>
            </a:pPr>
            <a:r>
              <a:rPr lang="it-IT" sz="36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1947, </a:t>
            </a:r>
            <a:r>
              <a:rPr lang="it-IT" sz="36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Dialektik</a:t>
            </a:r>
            <a:r>
              <a:rPr lang="it-IT" sz="3600" i="1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der</a:t>
            </a:r>
            <a:r>
              <a:rPr lang="it-IT" sz="3600" i="1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Aufklärung</a:t>
            </a:r>
            <a:r>
              <a:rPr lang="it-IT" sz="36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it-IT" sz="32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it-IT" sz="32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</a:t>
            </a:r>
            <a:r>
              <a:rPr lang="it-IT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(con Max </a:t>
            </a:r>
            <a:r>
              <a:rPr lang="it-IT" sz="2800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Horkheimer</a:t>
            </a:r>
            <a:r>
              <a:rPr lang="it-IT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it-IT" sz="32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it-IT" sz="32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4770">
              <a:lnSpc>
                <a:spcPct val="115000"/>
              </a:lnSpc>
              <a:spcBef>
                <a:spcPts val="600"/>
              </a:spcBef>
              <a:spcAft>
                <a:spcPts val="1800"/>
              </a:spcAft>
              <a:tabLst>
                <a:tab pos="527050" algn="l"/>
              </a:tabLst>
            </a:pPr>
            <a:r>
              <a:rPr lang="it-IT" sz="36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1949, </a:t>
            </a:r>
            <a:r>
              <a:rPr lang="it-IT" sz="36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Philosophie</a:t>
            </a:r>
            <a:r>
              <a:rPr lang="it-IT" sz="3600" i="1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der</a:t>
            </a:r>
            <a:r>
              <a:rPr lang="it-IT" sz="3600" i="1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neuen</a:t>
            </a:r>
            <a:r>
              <a:rPr lang="it-IT" sz="3600" i="1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Musik</a:t>
            </a:r>
            <a:endParaRPr lang="it-IT" sz="3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4770">
              <a:lnSpc>
                <a:spcPct val="115000"/>
              </a:lnSpc>
              <a:spcBef>
                <a:spcPts val="600"/>
              </a:spcBef>
              <a:spcAft>
                <a:spcPts val="1800"/>
              </a:spcAft>
              <a:tabLst>
                <a:tab pos="527050" algn="l"/>
              </a:tabLst>
            </a:pPr>
            <a:r>
              <a:rPr lang="it-IT" sz="36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1951, </a:t>
            </a:r>
            <a:r>
              <a:rPr lang="it-IT" sz="3600" i="1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Minima </a:t>
            </a:r>
            <a:r>
              <a:rPr lang="it-IT" sz="36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Moralia</a:t>
            </a:r>
            <a:r>
              <a:rPr lang="it-IT" sz="3600" i="1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it-IT" sz="3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47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527050" algn="l"/>
              </a:tabLst>
            </a:pPr>
            <a:r>
              <a:rPr lang="it-IT" sz="36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1956, </a:t>
            </a:r>
            <a:r>
              <a:rPr lang="it-IT" sz="36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Dissonanzen</a:t>
            </a:r>
            <a:endParaRPr lang="it-IT" sz="3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536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6BE1091-F34B-4D0E-83B3-6F29BFD51154}"/>
              </a:ext>
            </a:extLst>
          </p:cNvPr>
          <p:cNvSpPr txBox="1"/>
          <p:nvPr/>
        </p:nvSpPr>
        <p:spPr>
          <a:xfrm>
            <a:off x="5145206" y="612652"/>
            <a:ext cx="6673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&lt; &lt; &lt; &gt; &gt; &gt;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D5C8E55-8030-4E40-ACD3-F84F1FB5F723}"/>
              </a:ext>
            </a:extLst>
          </p:cNvPr>
          <p:cNvSpPr txBox="1"/>
          <p:nvPr/>
        </p:nvSpPr>
        <p:spPr>
          <a:xfrm>
            <a:off x="5060957" y="2589246"/>
            <a:ext cx="6673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&lt; &lt;</a:t>
            </a:r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&gt; &gt;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3F2E6E6-A20C-4F62-AAA7-E81F8F7B7A54}"/>
              </a:ext>
            </a:extLst>
          </p:cNvPr>
          <p:cNvSpPr txBox="1"/>
          <p:nvPr/>
        </p:nvSpPr>
        <p:spPr>
          <a:xfrm rot="14128632">
            <a:off x="1258628" y="2154960"/>
            <a:ext cx="583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it-IT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&lt; &lt; &lt; &lt; </a:t>
            </a:r>
            <a:r>
              <a:rPr lang="it-IT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it-IT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it-IT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&lt; &lt; &lt; &lt;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95ACCF0-3D99-4A2A-9577-21A3B59713DB}"/>
              </a:ext>
            </a:extLst>
          </p:cNvPr>
          <p:cNvSpPr txBox="1"/>
          <p:nvPr/>
        </p:nvSpPr>
        <p:spPr>
          <a:xfrm rot="18234085">
            <a:off x="4626499" y="2136266"/>
            <a:ext cx="583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it-IT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&lt; &lt; &lt; &lt; </a:t>
            </a:r>
            <a:r>
              <a:rPr lang="it-IT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it-IT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it-IT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&lt; &lt; &lt; &lt;</a:t>
            </a:r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2D580F49-8E58-4FD2-BEBB-6E2E12DC14B6}"/>
              </a:ext>
            </a:extLst>
          </p:cNvPr>
          <p:cNvSpPr/>
          <p:nvPr/>
        </p:nvSpPr>
        <p:spPr>
          <a:xfrm>
            <a:off x="5610936" y="4460773"/>
            <a:ext cx="525704" cy="431267"/>
          </a:xfrm>
          <a:prstGeom prst="downArrow">
            <a:avLst>
              <a:gd name="adj1" fmla="val 50000"/>
              <a:gd name="adj2" fmla="val 70878"/>
            </a:avLst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3D7ED50-1F84-4F8C-92D5-D26118CB787D}"/>
              </a:ext>
            </a:extLst>
          </p:cNvPr>
          <p:cNvSpPr txBox="1"/>
          <p:nvPr/>
        </p:nvSpPr>
        <p:spPr>
          <a:xfrm>
            <a:off x="593768" y="571709"/>
            <a:ext cx="1083501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COMPOSITORE                  </a:t>
            </a:r>
            <a:r>
              <a:rPr lang="it-IT" sz="4000" b="1" dirty="0">
                <a:solidFill>
                  <a:srgbClr val="372E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</a:p>
          <a:p>
            <a:pPr algn="ctr"/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PARTITURA            </a:t>
            </a:r>
            <a:r>
              <a:rPr lang="it-IT" sz="4000" b="1" dirty="0">
                <a:solidFill>
                  <a:srgbClr val="372E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ESECUZIONI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4400" b="1" dirty="0">
                <a:solidFill>
                  <a:srgbClr val="130B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</a:t>
            </a:r>
          </a:p>
        </p:txBody>
      </p:sp>
    </p:spTree>
    <p:extLst>
      <p:ext uri="{BB962C8B-B14F-4D97-AF65-F5344CB8AC3E}">
        <p14:creationId xmlns:p14="http://schemas.microsoft.com/office/powerpoint/2010/main" val="335903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3C18426-AAFF-4273-A7D5-A52712A95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76" y="134471"/>
            <a:ext cx="6156993" cy="661595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33FB505-40F9-43EE-9ECA-52C8CD380D6D}"/>
              </a:ext>
            </a:extLst>
          </p:cNvPr>
          <p:cNvSpPr txBox="1"/>
          <p:nvPr/>
        </p:nvSpPr>
        <p:spPr>
          <a:xfrm>
            <a:off x="914398" y="2998689"/>
            <a:ext cx="373828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400" dirty="0">
                <a:latin typeface="Century Gothic" panose="020B0502020202020204" pitchFamily="34" charset="0"/>
                <a:cs typeface="Arial" panose="020B0604020202020204" pitchFamily="34" charset="0"/>
              </a:rPr>
              <a:t>Theodor</a:t>
            </a:r>
          </a:p>
          <a:p>
            <a:pPr algn="r"/>
            <a:r>
              <a:rPr lang="it-IT" sz="4400" dirty="0" err="1">
                <a:latin typeface="Century Gothic" panose="020B0502020202020204" pitchFamily="34" charset="0"/>
                <a:cs typeface="Arial" panose="020B0604020202020204" pitchFamily="34" charset="0"/>
              </a:rPr>
              <a:t>Wiesengrund</a:t>
            </a:r>
            <a:br>
              <a:rPr lang="it-IT" sz="44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it-IT" sz="4400" dirty="0">
                <a:latin typeface="Century Gothic" panose="020B0502020202020204" pitchFamily="34" charset="0"/>
                <a:cs typeface="Arial" panose="020B0604020202020204" pitchFamily="34" charset="0"/>
              </a:rPr>
              <a:t>ADORNO</a:t>
            </a:r>
            <a:br>
              <a:rPr lang="it-IT" sz="40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it-IT" sz="40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sz="3200" dirty="0">
                <a:latin typeface="Century Gothic" panose="020B0502020202020204" pitchFamily="34" charset="0"/>
                <a:cs typeface="Arial" panose="020B0604020202020204" pitchFamily="34" charset="0"/>
              </a:rPr>
              <a:t>(1903-1969)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F72970C-CC54-4418-A622-8EE2B1236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1" y="61793"/>
            <a:ext cx="6180402" cy="323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51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D0722BAC-DFF0-413E-925E-E0DA179C9E9A}"/>
              </a:ext>
            </a:extLst>
          </p:cNvPr>
          <p:cNvSpPr/>
          <p:nvPr/>
        </p:nvSpPr>
        <p:spPr>
          <a:xfrm>
            <a:off x="391160" y="898773"/>
            <a:ext cx="11597640" cy="5326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Ah, che bel cavallo! </a:t>
            </a:r>
            <a:endParaRPr lang="it-IT" sz="3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2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SENSO</a:t>
            </a:r>
            <a:r>
              <a:rPr lang="it-IT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2600" b="1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Sinn</a:t>
            </a:r>
            <a:r>
              <a:rPr lang="it-IT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sintatticamente la frase ha un suo SENSO indiscutibile. </a:t>
            </a:r>
          </a:p>
          <a:p>
            <a:pPr>
              <a:lnSpc>
                <a:spcPct val="115000"/>
              </a:lnSpc>
            </a:pPr>
            <a:r>
              <a:rPr lang="it-IT" sz="2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SIGNIFICATO</a:t>
            </a:r>
            <a:r>
              <a:rPr lang="it-IT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2600" b="1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Bedeutung</a:t>
            </a:r>
            <a:r>
              <a:rPr lang="it-IT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 c’è un cavallo che mi piace </a:t>
            </a:r>
          </a:p>
          <a:p>
            <a:pPr>
              <a:lnSpc>
                <a:spcPct val="115000"/>
              </a:lnSpc>
            </a:pPr>
            <a:r>
              <a:rPr lang="it-IT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(non sappiamo né dove, né come, né quando)  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it-IT" sz="2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Ah, che piove cavallo!</a:t>
            </a:r>
            <a:endParaRPr lang="it-IT" sz="3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2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SENSO</a:t>
            </a:r>
            <a:r>
              <a:rPr lang="it-IT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sintatticamente la frase è priva di senso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2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SIGNIFICATO</a:t>
            </a:r>
            <a:r>
              <a:rPr lang="it-IT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potrebbero essercene vari: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- stato confusionale?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- un messaggio in codice fra agenti segreti?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- Tristan </a:t>
            </a:r>
            <a:r>
              <a:rPr lang="it-IT" sz="2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Tzara</a:t>
            </a:r>
            <a:r>
              <a:rPr lang="it-IT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Duchamp? Breton? ecc.</a:t>
            </a:r>
          </a:p>
        </p:txBody>
      </p:sp>
    </p:spTree>
    <p:extLst>
      <p:ext uri="{BB962C8B-B14F-4D97-AF65-F5344CB8AC3E}">
        <p14:creationId xmlns:p14="http://schemas.microsoft.com/office/powerpoint/2010/main" val="199049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8B1B418-8D11-4FB8-BE19-86D211E57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280" y="1615637"/>
            <a:ext cx="9570720" cy="516260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852E34C-52BA-48C6-928D-94CA5F793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98" y="2996622"/>
            <a:ext cx="2381582" cy="2400635"/>
          </a:xfrm>
          <a:prstGeom prst="rect">
            <a:avLst/>
          </a:prstGeom>
          <a:ln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4716546-8FA6-4121-A946-9928284B196C}"/>
              </a:ext>
            </a:extLst>
          </p:cNvPr>
          <p:cNvSpPr txBox="1"/>
          <p:nvPr/>
        </p:nvSpPr>
        <p:spPr>
          <a:xfrm>
            <a:off x="868680" y="265130"/>
            <a:ext cx="11216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ALBAN BERG</a:t>
            </a:r>
          </a:p>
          <a:p>
            <a:r>
              <a:rPr lang="it-IT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Drei</a:t>
            </a:r>
            <a:r>
              <a:rPr lang="it-IT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Stücke</a:t>
            </a:r>
            <a:r>
              <a:rPr lang="it-IT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it-IT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it-IT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Lyrischen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Suite </a:t>
            </a:r>
            <a:r>
              <a:rPr lang="it-IT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it-IT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Streichorchester</a:t>
            </a:r>
            <a:r>
              <a:rPr lang="it-IT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(1926-28)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D1357088-5215-4B5C-882D-EDB8C22E8F10}"/>
              </a:ext>
            </a:extLst>
          </p:cNvPr>
          <p:cNvSpPr/>
          <p:nvPr/>
        </p:nvSpPr>
        <p:spPr>
          <a:xfrm>
            <a:off x="239698" y="3032760"/>
            <a:ext cx="2381582" cy="1051560"/>
          </a:xfrm>
          <a:prstGeom prst="roundRect">
            <a:avLst/>
          </a:prstGeom>
          <a:noFill/>
          <a:ln w="63500">
            <a:solidFill>
              <a:srgbClr val="372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31D10C34-4348-439F-987F-804D5A733E1D}"/>
              </a:ext>
            </a:extLst>
          </p:cNvPr>
          <p:cNvSpPr/>
          <p:nvPr/>
        </p:nvSpPr>
        <p:spPr>
          <a:xfrm>
            <a:off x="239698" y="4251960"/>
            <a:ext cx="2381582" cy="1051560"/>
          </a:xfrm>
          <a:prstGeom prst="roundRect">
            <a:avLst/>
          </a:prstGeom>
          <a:noFill/>
          <a:ln w="635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5C4D4314-1285-4D55-A9A0-2F4CD993CAE2}"/>
              </a:ext>
            </a:extLst>
          </p:cNvPr>
          <p:cNvSpPr/>
          <p:nvPr/>
        </p:nvSpPr>
        <p:spPr>
          <a:xfrm>
            <a:off x="8170721" y="2373400"/>
            <a:ext cx="545435" cy="516607"/>
          </a:xfrm>
          <a:prstGeom prst="ellipse">
            <a:avLst/>
          </a:prstGeom>
          <a:noFill/>
          <a:ln w="635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EE42143C-CE35-4C3A-BAEE-BB7E49A2755C}"/>
              </a:ext>
            </a:extLst>
          </p:cNvPr>
          <p:cNvSpPr/>
          <p:nvPr/>
        </p:nvSpPr>
        <p:spPr>
          <a:xfrm>
            <a:off x="6045527" y="3435982"/>
            <a:ext cx="545435" cy="516607"/>
          </a:xfrm>
          <a:prstGeom prst="ellipse">
            <a:avLst/>
          </a:prstGeom>
          <a:noFill/>
          <a:ln w="635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608B8683-A9FA-4DD8-A071-84419B596473}"/>
              </a:ext>
            </a:extLst>
          </p:cNvPr>
          <p:cNvSpPr/>
          <p:nvPr/>
        </p:nvSpPr>
        <p:spPr>
          <a:xfrm>
            <a:off x="9874250" y="1533525"/>
            <a:ext cx="447675" cy="438150"/>
          </a:xfrm>
          <a:prstGeom prst="ellipse">
            <a:avLst/>
          </a:prstGeom>
          <a:noFill/>
          <a:ln w="635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DE60EFF6-C500-4696-AE6B-22879756F40B}"/>
              </a:ext>
            </a:extLst>
          </p:cNvPr>
          <p:cNvSpPr/>
          <p:nvPr/>
        </p:nvSpPr>
        <p:spPr>
          <a:xfrm>
            <a:off x="3307080" y="4533900"/>
            <a:ext cx="1363980" cy="426720"/>
          </a:xfrm>
          <a:prstGeom prst="roundRect">
            <a:avLst/>
          </a:prstGeom>
          <a:noFill/>
          <a:ln w="63500">
            <a:solidFill>
              <a:srgbClr val="372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9504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8B1B418-8D11-4FB8-BE19-86D211E57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280" y="1615637"/>
            <a:ext cx="9570720" cy="516260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852E34C-52BA-48C6-928D-94CA5F79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698" y="2996622"/>
            <a:ext cx="2381582" cy="2400635"/>
          </a:xfrm>
          <a:prstGeom prst="rect">
            <a:avLst/>
          </a:prstGeom>
          <a:ln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4716546-8FA6-4121-A946-9928284B196C}"/>
              </a:ext>
            </a:extLst>
          </p:cNvPr>
          <p:cNvSpPr txBox="1"/>
          <p:nvPr/>
        </p:nvSpPr>
        <p:spPr>
          <a:xfrm>
            <a:off x="868680" y="265130"/>
            <a:ext cx="11216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ALBAN BERG</a:t>
            </a:r>
          </a:p>
          <a:p>
            <a:r>
              <a:rPr lang="it-IT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Drei</a:t>
            </a:r>
            <a:r>
              <a:rPr lang="it-IT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Stücke</a:t>
            </a:r>
            <a:r>
              <a:rPr lang="it-IT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it-IT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it-IT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Lyrischen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Suite </a:t>
            </a:r>
            <a:r>
              <a:rPr lang="it-IT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it-IT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Streichorchester</a:t>
            </a:r>
            <a:r>
              <a:rPr lang="it-IT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(1926-28)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D1357088-5215-4B5C-882D-EDB8C22E8F10}"/>
              </a:ext>
            </a:extLst>
          </p:cNvPr>
          <p:cNvSpPr/>
          <p:nvPr/>
        </p:nvSpPr>
        <p:spPr>
          <a:xfrm>
            <a:off x="239698" y="3032760"/>
            <a:ext cx="2381582" cy="1051560"/>
          </a:xfrm>
          <a:prstGeom prst="roundRect">
            <a:avLst/>
          </a:prstGeom>
          <a:noFill/>
          <a:ln w="63500">
            <a:solidFill>
              <a:srgbClr val="372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31D10C34-4348-439F-987F-804D5A733E1D}"/>
              </a:ext>
            </a:extLst>
          </p:cNvPr>
          <p:cNvSpPr/>
          <p:nvPr/>
        </p:nvSpPr>
        <p:spPr>
          <a:xfrm>
            <a:off x="239698" y="4251960"/>
            <a:ext cx="2381582" cy="1051560"/>
          </a:xfrm>
          <a:prstGeom prst="roundRect">
            <a:avLst/>
          </a:prstGeom>
          <a:noFill/>
          <a:ln w="635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5C4D4314-1285-4D55-A9A0-2F4CD993CAE2}"/>
              </a:ext>
            </a:extLst>
          </p:cNvPr>
          <p:cNvSpPr/>
          <p:nvPr/>
        </p:nvSpPr>
        <p:spPr>
          <a:xfrm>
            <a:off x="8170721" y="2373400"/>
            <a:ext cx="545435" cy="516607"/>
          </a:xfrm>
          <a:prstGeom prst="ellipse">
            <a:avLst/>
          </a:prstGeom>
          <a:noFill/>
          <a:ln w="635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EE42143C-CE35-4C3A-BAEE-BB7E49A2755C}"/>
              </a:ext>
            </a:extLst>
          </p:cNvPr>
          <p:cNvSpPr/>
          <p:nvPr/>
        </p:nvSpPr>
        <p:spPr>
          <a:xfrm>
            <a:off x="6045527" y="3435982"/>
            <a:ext cx="545435" cy="516607"/>
          </a:xfrm>
          <a:prstGeom prst="ellipse">
            <a:avLst/>
          </a:prstGeom>
          <a:noFill/>
          <a:ln w="635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608B8683-A9FA-4DD8-A071-84419B596473}"/>
              </a:ext>
            </a:extLst>
          </p:cNvPr>
          <p:cNvSpPr/>
          <p:nvPr/>
        </p:nvSpPr>
        <p:spPr>
          <a:xfrm>
            <a:off x="9874250" y="1533525"/>
            <a:ext cx="447675" cy="438150"/>
          </a:xfrm>
          <a:prstGeom prst="ellipse">
            <a:avLst/>
          </a:prstGeom>
          <a:noFill/>
          <a:ln w="63500">
            <a:solidFill>
              <a:srgbClr val="F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DE60EFF6-C500-4696-AE6B-22879756F40B}"/>
              </a:ext>
            </a:extLst>
          </p:cNvPr>
          <p:cNvSpPr/>
          <p:nvPr/>
        </p:nvSpPr>
        <p:spPr>
          <a:xfrm>
            <a:off x="3307080" y="4533900"/>
            <a:ext cx="1363980" cy="426720"/>
          </a:xfrm>
          <a:prstGeom prst="roundRect">
            <a:avLst/>
          </a:prstGeom>
          <a:noFill/>
          <a:ln w="63500">
            <a:solidFill>
              <a:srgbClr val="372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berg - andante amoroso abbado">
            <a:hlinkClick r:id="" action="ppaction://media"/>
            <a:extLst>
              <a:ext uri="{FF2B5EF4-FFF2-40B4-BE49-F238E27FC236}">
                <a16:creationId xmlns:a16="http://schemas.microsoft.com/office/drawing/2014/main" id="{B05E7C17-2F67-417D-A3C0-5F18BF98ED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0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C442D31-2D89-478F-B308-CD0598CA1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076" y="-169985"/>
            <a:ext cx="7027985" cy="702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9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128BF8B-67DB-45FC-B2B2-1F8238267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36" y="0"/>
            <a:ext cx="10603328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EA34B5B-F289-41F5-9EA3-0D84BADB7DA7}"/>
              </a:ext>
            </a:extLst>
          </p:cNvPr>
          <p:cNvSpPr txBox="1"/>
          <p:nvPr/>
        </p:nvSpPr>
        <p:spPr>
          <a:xfrm>
            <a:off x="5775159" y="60160"/>
            <a:ext cx="6039852" cy="769441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Brahms – Sinfonia no. 4, II, </a:t>
            </a:r>
            <a:r>
              <a:rPr lang="it-IT" sz="2200" i="1" dirty="0">
                <a:latin typeface="Arial" panose="020B0604020202020204" pitchFamily="34" charset="0"/>
                <a:cs typeface="Arial" panose="020B0604020202020204" pitchFamily="34" charset="0"/>
              </a:rPr>
              <a:t>Andante moderato</a:t>
            </a:r>
          </a:p>
          <a:p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Wilhelm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Furtwängler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, Berliner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Ph.Orch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., 1948</a:t>
            </a:r>
            <a:endParaRPr lang="it-IT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547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128BF8B-67DB-45FC-B2B2-1F8238267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36" y="0"/>
            <a:ext cx="10603328" cy="6858000"/>
          </a:xfrm>
          <a:prstGeom prst="rect">
            <a:avLst/>
          </a:prstGeom>
        </p:spPr>
      </p:pic>
      <p:pic>
        <p:nvPicPr>
          <p:cNvPr id="2" name="F-BPO-1948 ABR">
            <a:hlinkClick r:id="" action="ppaction://media"/>
            <a:extLst>
              <a:ext uri="{FF2B5EF4-FFF2-40B4-BE49-F238E27FC236}">
                <a16:creationId xmlns:a16="http://schemas.microsoft.com/office/drawing/2014/main" id="{C1AE788F-0124-4B0A-B3F3-B8D78429E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1EF5527-A1EF-41A2-AE26-54B9D7CDF99F}"/>
              </a:ext>
            </a:extLst>
          </p:cNvPr>
          <p:cNvSpPr txBox="1"/>
          <p:nvPr/>
        </p:nvSpPr>
        <p:spPr>
          <a:xfrm>
            <a:off x="5775159" y="60160"/>
            <a:ext cx="6039852" cy="769441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Brahms – Sinfonia no. 4, II, </a:t>
            </a:r>
            <a:r>
              <a:rPr lang="it-IT" sz="2200" i="1" dirty="0">
                <a:latin typeface="Arial" panose="020B0604020202020204" pitchFamily="34" charset="0"/>
                <a:cs typeface="Arial" panose="020B0604020202020204" pitchFamily="34" charset="0"/>
              </a:rPr>
              <a:t>Andante moderato</a:t>
            </a:r>
          </a:p>
          <a:p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Wilhelm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Furtwängler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, Berliner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Ph.Orch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., 1948</a:t>
            </a:r>
            <a:endParaRPr lang="it-IT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51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2064</TotalTime>
  <Words>449</Words>
  <Application>Microsoft Office PowerPoint</Application>
  <PresentationFormat>Widescreen</PresentationFormat>
  <Paragraphs>82</Paragraphs>
  <Slides>36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4" baseType="lpstr">
      <vt:lpstr>Arial</vt:lpstr>
      <vt:lpstr>Arial Narrow</vt:lpstr>
      <vt:lpstr>Calibri</vt:lpstr>
      <vt:lpstr>Calibri Light</vt:lpstr>
      <vt:lpstr>Century Gothic</vt:lpstr>
      <vt:lpstr>Garamond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Giordano</dc:creator>
  <cp:lastModifiedBy>Giordano</cp:lastModifiedBy>
  <cp:revision>64</cp:revision>
  <dcterms:created xsi:type="dcterms:W3CDTF">2025-09-12T19:49:32Z</dcterms:created>
  <dcterms:modified xsi:type="dcterms:W3CDTF">2026-06-14T18:25:38Z</dcterms:modified>
</cp:coreProperties>
</file>