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343" r:id="rId2"/>
    <p:sldId id="317" r:id="rId3"/>
    <p:sldId id="390" r:id="rId4"/>
    <p:sldId id="388" r:id="rId5"/>
    <p:sldId id="389" r:id="rId6"/>
    <p:sldId id="418" r:id="rId7"/>
    <p:sldId id="353" r:id="rId8"/>
    <p:sldId id="354" r:id="rId9"/>
    <p:sldId id="391" r:id="rId10"/>
    <p:sldId id="392" r:id="rId11"/>
    <p:sldId id="393" r:id="rId12"/>
    <p:sldId id="394" r:id="rId13"/>
    <p:sldId id="358" r:id="rId14"/>
    <p:sldId id="355" r:id="rId15"/>
    <p:sldId id="419" r:id="rId16"/>
    <p:sldId id="356" r:id="rId17"/>
    <p:sldId id="395" r:id="rId18"/>
    <p:sldId id="357" r:id="rId19"/>
    <p:sldId id="401" r:id="rId20"/>
    <p:sldId id="396" r:id="rId21"/>
    <p:sldId id="346" r:id="rId22"/>
    <p:sldId id="420" r:id="rId23"/>
    <p:sldId id="325" r:id="rId24"/>
    <p:sldId id="367" r:id="rId25"/>
    <p:sldId id="365" r:id="rId26"/>
    <p:sldId id="366" r:id="rId27"/>
    <p:sldId id="322" r:id="rId28"/>
    <p:sldId id="397" r:id="rId29"/>
    <p:sldId id="368" r:id="rId30"/>
    <p:sldId id="323" r:id="rId31"/>
    <p:sldId id="324" r:id="rId32"/>
    <p:sldId id="359" r:id="rId33"/>
    <p:sldId id="398" r:id="rId34"/>
    <p:sldId id="360" r:id="rId35"/>
    <p:sldId id="361" r:id="rId36"/>
    <p:sldId id="399" r:id="rId37"/>
    <p:sldId id="374" r:id="rId38"/>
    <p:sldId id="402" r:id="rId39"/>
    <p:sldId id="405" r:id="rId40"/>
    <p:sldId id="406" r:id="rId41"/>
    <p:sldId id="404" r:id="rId42"/>
    <p:sldId id="362" r:id="rId43"/>
    <p:sldId id="363" r:id="rId44"/>
    <p:sldId id="414" r:id="rId45"/>
    <p:sldId id="421" r:id="rId46"/>
    <p:sldId id="422" r:id="rId47"/>
    <p:sldId id="379" r:id="rId48"/>
    <p:sldId id="380" r:id="rId49"/>
    <p:sldId id="381" r:id="rId50"/>
    <p:sldId id="382" r:id="rId51"/>
    <p:sldId id="383" r:id="rId52"/>
    <p:sldId id="409" r:id="rId53"/>
    <p:sldId id="410" r:id="rId54"/>
    <p:sldId id="413" r:id="rId55"/>
    <p:sldId id="411" r:id="rId56"/>
    <p:sldId id="412" r:id="rId57"/>
    <p:sldId id="327" r:id="rId58"/>
    <p:sldId id="372" r:id="rId59"/>
    <p:sldId id="370" r:id="rId60"/>
    <p:sldId id="373" r:id="rId61"/>
    <p:sldId id="329" r:id="rId62"/>
    <p:sldId id="321" r:id="rId63"/>
    <p:sldId id="375" r:id="rId64"/>
    <p:sldId id="376" r:id="rId65"/>
    <p:sldId id="377" r:id="rId66"/>
    <p:sldId id="378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293" r:id="rId81"/>
    <p:sldId id="294" r:id="rId82"/>
    <p:sldId id="295" r:id="rId83"/>
    <p:sldId id="330" r:id="rId84"/>
    <p:sldId id="400" r:id="rId85"/>
    <p:sldId id="335" r:id="rId86"/>
    <p:sldId id="331" r:id="rId87"/>
    <p:sldId id="297" r:id="rId88"/>
    <p:sldId id="298" r:id="rId89"/>
    <p:sldId id="299" r:id="rId90"/>
    <p:sldId id="302" r:id="rId91"/>
    <p:sldId id="300" r:id="rId92"/>
    <p:sldId id="304" r:id="rId93"/>
    <p:sldId id="305" r:id="rId94"/>
    <p:sldId id="306" r:id="rId95"/>
    <p:sldId id="307" r:id="rId96"/>
    <p:sldId id="308" r:id="rId97"/>
    <p:sldId id="309" r:id="rId98"/>
    <p:sldId id="310" r:id="rId99"/>
    <p:sldId id="311" r:id="rId100"/>
    <p:sldId id="332" r:id="rId101"/>
    <p:sldId id="333" r:id="rId102"/>
    <p:sldId id="334" r:id="rId103"/>
    <p:sldId id="417" r:id="rId104"/>
    <p:sldId id="416" r:id="rId105"/>
    <p:sldId id="415" r:id="rId106"/>
  </p:sldIdLst>
  <p:sldSz cx="9144000" cy="6858000" type="screen4x3"/>
  <p:notesSz cx="6877050" cy="100028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FCF"/>
    <a:srgbClr val="C9C9C9"/>
    <a:srgbClr val="D3D3D3"/>
    <a:srgbClr val="22065A"/>
    <a:srgbClr val="0000FF"/>
    <a:srgbClr val="7E0A10"/>
    <a:srgbClr val="D1BCFA"/>
    <a:srgbClr val="FF0000"/>
    <a:srgbClr val="C00000"/>
    <a:srgbClr val="EDE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3" autoAdjust="0"/>
    <p:restoredTop sz="94665" autoAdjust="0"/>
  </p:normalViewPr>
  <p:slideViewPr>
    <p:cSldViewPr>
      <p:cViewPr>
        <p:scale>
          <a:sx n="70" d="100"/>
          <a:sy n="70" d="100"/>
        </p:scale>
        <p:origin x="-9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4"/>
          </a:xfrm>
          <a:prstGeom prst="rect">
            <a:avLst/>
          </a:prstGeom>
        </p:spPr>
        <p:txBody>
          <a:bodyPr vert="horz" lIns="96438" tIns="48219" rIns="96438" bIns="48219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95405" y="0"/>
            <a:ext cx="2980055" cy="500144"/>
          </a:xfrm>
          <a:prstGeom prst="rect">
            <a:avLst/>
          </a:prstGeom>
        </p:spPr>
        <p:txBody>
          <a:bodyPr vert="horz" lIns="96438" tIns="48219" rIns="96438" bIns="48219" rtlCol="0"/>
          <a:lstStyle>
            <a:lvl1pPr algn="r">
              <a:defRPr sz="1300"/>
            </a:lvl1pPr>
          </a:lstStyle>
          <a:p>
            <a:fld id="{EF1DCDC0-A6BF-406C-B382-552CA2A31F65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0055" cy="500144"/>
          </a:xfrm>
          <a:prstGeom prst="rect">
            <a:avLst/>
          </a:prstGeom>
        </p:spPr>
        <p:txBody>
          <a:bodyPr vert="horz" lIns="96438" tIns="48219" rIns="96438" bIns="48219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95405" y="9500960"/>
            <a:ext cx="2980055" cy="500144"/>
          </a:xfrm>
          <a:prstGeom prst="rect">
            <a:avLst/>
          </a:prstGeom>
        </p:spPr>
        <p:txBody>
          <a:bodyPr vert="horz" lIns="96438" tIns="48219" rIns="96438" bIns="48219" rtlCol="0" anchor="b"/>
          <a:lstStyle>
            <a:lvl1pPr algn="r">
              <a:defRPr sz="1300"/>
            </a:lvl1pPr>
          </a:lstStyle>
          <a:p>
            <a:fld id="{DA178BE4-79B2-42E0-B876-9FD5C5AE8A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084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9582" cy="5010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95285" y="1"/>
            <a:ext cx="2980674" cy="5010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A5211039-010C-4899-BB71-3CD6FC40233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4994275" cy="3744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7597" y="4752041"/>
            <a:ext cx="5501858" cy="4500354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501773"/>
            <a:ext cx="2979582" cy="49875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95285" y="9501773"/>
            <a:ext cx="2980674" cy="49875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43267A83-9FCE-4A7C-B6D7-C76618A51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83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67A83-9FCE-4A7C-B6D7-C76618A5113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12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81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81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20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41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88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74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30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0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32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65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15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ECC4D-E914-429E-9122-688782032ED2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C2E98-EBDE-4FC0-BA57-9E643D009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37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3333">
                <a:lumMod val="71000"/>
              </a:srgb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5028272"/>
            <a:ext cx="88569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2000" dirty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Giordano Montecchi</a:t>
            </a:r>
          </a:p>
          <a:p>
            <a:pPr>
              <a:lnSpc>
                <a:spcPts val="4000"/>
              </a:lnSpc>
            </a:pPr>
            <a:r>
              <a:rPr lang="it-IT" sz="3600" dirty="0" smtClean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 Schumann, Heinrich </a:t>
            </a:r>
            <a:r>
              <a:rPr lang="it-IT" sz="3600" dirty="0" err="1" smtClean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Heine</a:t>
            </a:r>
            <a:r>
              <a:rPr lang="it-IT" sz="3600" dirty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3600" dirty="0" smtClean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600" dirty="0" smtClean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 smtClean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difformità elettive</a:t>
            </a:r>
          </a:p>
          <a:p>
            <a:pPr algn="r">
              <a:lnSpc>
                <a:spcPts val="3000"/>
              </a:lnSpc>
            </a:pPr>
            <a:r>
              <a:rPr lang="it-IT" sz="2000" dirty="0" smtClean="0">
                <a:solidFill>
                  <a:srgbClr val="000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Parma, Conservatorio A. Boito, Auditorium del Carmine, 1 marzo 2017</a:t>
            </a:r>
            <a:endParaRPr lang="it-IT" sz="2000" dirty="0">
              <a:solidFill>
                <a:srgbClr val="00007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I:\00 JORDAN\Immagini\Heinrich_Heine-Oppenheimr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4766"/>
            <a:ext cx="3961589" cy="48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00 JORDAN\Immagini\Robert-Schumannr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5" y="32657"/>
            <a:ext cx="4106169" cy="48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2346" y="2606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1600"/>
            <a:ext cx="8994993" cy="499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2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4867599" y="5093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27751" y="551374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483768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655676" y="32008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037217" y="18229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4842405" y="51100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5724128" y="55402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37" name="Ovale 36"/>
          <p:cNvSpPr/>
          <p:nvPr/>
        </p:nvSpPr>
        <p:spPr>
          <a:xfrm>
            <a:off x="6751172" y="449762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4867599" y="5093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27751" y="551374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483768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655676" y="32008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037217" y="18229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842405" y="51100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5724128" y="55402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732240" y="45404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0" y="0"/>
            <a:ext cx="7932761" cy="6858000"/>
          </a:xfrm>
          <a:prstGeom prst="rect">
            <a:avLst/>
          </a:prstGeom>
        </p:spPr>
      </p:pic>
      <p:sp>
        <p:nvSpPr>
          <p:cNvPr id="41" name="Ovale 40"/>
          <p:cNvSpPr/>
          <p:nvPr/>
        </p:nvSpPr>
        <p:spPr>
          <a:xfrm>
            <a:off x="6751172" y="449762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4867599" y="5093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27751" y="551374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6287060" y="3651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483768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655676" y="32008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037217" y="18229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842405" y="51100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724128" y="55402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6732240" y="454047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6269158" y="369326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70" y="-27384"/>
            <a:ext cx="8806434" cy="68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0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70" y="1964742"/>
            <a:ext cx="8806434" cy="68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72392" y="2670629"/>
            <a:ext cx="383624" cy="394816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851920" y="3868192"/>
            <a:ext cx="383624" cy="412204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819226" y="3868192"/>
            <a:ext cx="383624" cy="412204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602686" y="2656756"/>
            <a:ext cx="383624" cy="412204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396552" y="4653136"/>
            <a:ext cx="9865096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52" y="3889963"/>
            <a:ext cx="3520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91680" y="4883291"/>
            <a:ext cx="338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gruppo (Re maggiore): </a:t>
            </a:r>
          </a:p>
          <a:p>
            <a:pPr algn="r"/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gruppo (Mi minore):    </a:t>
            </a:r>
          </a:p>
          <a:p>
            <a:pPr algn="r"/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gruppo (Sol minore):   </a:t>
            </a:r>
          </a:p>
          <a:p>
            <a:pPr algn="r"/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gruppo (Si maggiore): 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004048" y="4883291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III – IV – V</a:t>
            </a:r>
          </a:p>
          <a:p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IV – V – VI</a:t>
            </a:r>
          </a:p>
          <a:p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III – V – VI</a:t>
            </a:r>
          </a:p>
          <a:p>
            <a:r>
              <a:rPr lang="it-IT" sz="2200" dirty="0" smtClean="0">
                <a:solidFill>
                  <a:srgbClr val="220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III – IV - VI</a:t>
            </a:r>
            <a:endParaRPr lang="it-IT" sz="2200" dirty="0">
              <a:solidFill>
                <a:srgbClr val="220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02466" y="566124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D1BC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Schluß</a:t>
            </a:r>
            <a:endParaRPr lang="it-IT" sz="3600" dirty="0">
              <a:solidFill>
                <a:srgbClr val="D1BC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00 JORDAN\Musica\Conferenze e seminari\2017 Heine a Parma\Andreas Schaub - Clara Wieck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44" y="-99392"/>
            <a:ext cx="5674568" cy="69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4309353"/>
            <a:ext cx="31683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Andreas </a:t>
            </a:r>
            <a:r>
              <a:rPr lang="it-I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Schaub</a:t>
            </a: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Ritratto di</a:t>
            </a:r>
          </a:p>
          <a:p>
            <a:pPr algn="r"/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Clara </a:t>
            </a:r>
            <a:r>
              <a:rPr lang="it-I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Wieck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1200"/>
              </a:spcAft>
            </a:pP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incisione (1838)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2346" y="2606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1600"/>
            <a:ext cx="8994993" cy="499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4-bis Dein Angesic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9405" y="776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5007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Frühling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IX (in: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Salon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Zweiter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Teil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1835)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68"/>
            <a:ext cx="9144000" cy="635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2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001486"/>
            <a:ext cx="9161050" cy="726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2346" y="2606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6" y="27942"/>
            <a:ext cx="4505658" cy="679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13" y="1196752"/>
            <a:ext cx="490427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4581128"/>
            <a:ext cx="1427382" cy="153664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/>
        </p:nvCxnSpPr>
        <p:spPr>
          <a:xfrm flipV="1">
            <a:off x="1534886" y="2996952"/>
            <a:ext cx="2965106" cy="252028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4499992" y="1328057"/>
            <a:ext cx="4644008" cy="544177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708478" y="68066"/>
            <a:ext cx="41764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it-IT" sz="4800" dirty="0" err="1" smtClean="0">
                <a:latin typeface="Breitkopf Fraktur" panose="02000503020000020004" pitchFamily="2" charset="0"/>
              </a:rPr>
              <a:t>Vorwärts</a:t>
            </a:r>
            <a:r>
              <a:rPr lang="it-IT" sz="4800" dirty="0" smtClean="0">
                <a:latin typeface="Breitkopf Fraktur" panose="02000503020000020004" pitchFamily="2" charset="0"/>
              </a:rPr>
              <a:t>!</a:t>
            </a:r>
          </a:p>
          <a:p>
            <a:pPr algn="ctr">
              <a:lnSpc>
                <a:spcPts val="3500"/>
              </a:lnSpc>
            </a:pPr>
            <a:r>
              <a:rPr lang="it-IT" sz="3200" dirty="0" err="1" smtClean="0">
                <a:latin typeface="Breitkopf Fraktur" panose="02000503020000020004" pitchFamily="2" charset="0"/>
              </a:rPr>
              <a:t>Pariser</a:t>
            </a:r>
            <a:r>
              <a:rPr lang="it-IT" sz="3200" dirty="0" smtClean="0">
                <a:latin typeface="Breitkopf Fraktur" panose="02000503020000020004" pitchFamily="2" charset="0"/>
              </a:rPr>
              <a:t> </a:t>
            </a:r>
            <a:r>
              <a:rPr lang="it-IT" sz="3200" dirty="0" err="1" smtClean="0">
                <a:latin typeface="Breitkopf Fraktur" panose="02000503020000020004" pitchFamily="2" charset="0"/>
              </a:rPr>
              <a:t>Deutsche</a:t>
            </a:r>
            <a:r>
              <a:rPr lang="it-IT" sz="3200" dirty="0" smtClean="0">
                <a:latin typeface="Breitkopf Fraktur" panose="02000503020000020004" pitchFamily="2" charset="0"/>
              </a:rPr>
              <a:t> </a:t>
            </a:r>
            <a:r>
              <a:rPr lang="it-IT" sz="3200" dirty="0" err="1" smtClean="0">
                <a:latin typeface="Breitkopf Fraktur" panose="02000503020000020004" pitchFamily="2" charset="0"/>
              </a:rPr>
              <a:t>Zeitschrift</a:t>
            </a:r>
            <a:endParaRPr lang="it-IT" sz="3200" dirty="0" smtClean="0">
              <a:latin typeface="Breitkopf Fraktur" panose="02000503020000020004" pitchFamily="2" charset="0"/>
            </a:endParaRPr>
          </a:p>
          <a:p>
            <a:pPr algn="ctr">
              <a:lnSpc>
                <a:spcPts val="2000"/>
              </a:lnSpc>
            </a:pPr>
            <a:r>
              <a:rPr lang="it-IT" sz="2400" dirty="0" smtClean="0">
                <a:latin typeface="Breitkopf Fraktur" panose="02000503020000020004" pitchFamily="2" charset="0"/>
              </a:rPr>
              <a:t>10 luglio 1844</a:t>
            </a:r>
            <a:endParaRPr lang="it-IT" sz="2400" dirty="0">
              <a:latin typeface="Breitkopf Fraktu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37052"/>
            <a:ext cx="6840760" cy="532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15902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Lieder.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IV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37052"/>
            <a:ext cx="6840760" cy="532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15902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Lieder.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IV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4 Dichterliebe, Op.48 - Wenn ich 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4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352" y="920014"/>
            <a:ext cx="9715619" cy="596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15902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XLVII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352" y="920014"/>
            <a:ext cx="9715619" cy="596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15902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XLVII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2-bis Es leuchtet meine Lie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39747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4426572" cy="70212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152" y="-171400"/>
            <a:ext cx="5249372" cy="740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9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8634"/>
            <a:ext cx="11077888" cy="712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724128" y="692696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</a:t>
            </a:r>
            <a:b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b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LVII </a:t>
            </a:r>
            <a:b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4" y="755170"/>
            <a:ext cx="381128" cy="27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8634"/>
            <a:ext cx="11077888" cy="712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724128" y="692696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</a:t>
            </a:r>
            <a:b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b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LVII </a:t>
            </a:r>
            <a:b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4" y="755170"/>
            <a:ext cx="381128" cy="27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4 Dichterliebe, Op.48 - Allnächtli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8618" y="3671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9525"/>
            <a:ext cx="88011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27584" y="537321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Staatsbibliothek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Schumann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autogr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16.2 – p. 1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43608" y="406405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fonti musicali della </a:t>
            </a:r>
            <a:r>
              <a:rPr lang="it-IT" sz="3600" i="1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Dichterliebe</a:t>
            </a:r>
            <a:endParaRPr lang="it-IT" sz="3600" i="1" dirty="0"/>
          </a:p>
        </p:txBody>
      </p:sp>
    </p:spTree>
    <p:extLst>
      <p:ext uri="{BB962C8B-B14F-4D97-AF65-F5344CB8AC3E}">
        <p14:creationId xmlns:p14="http://schemas.microsoft.com/office/powerpoint/2010/main" val="846493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00 JORDAN\Musica\Conferenze e seminari\2016 Heine\Zwickau ms-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2" y="11575"/>
            <a:ext cx="8622568" cy="684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-468560" y="11575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Zwickau – Robert Schumann </a:t>
            </a:r>
            <a:r>
              <a:rPr lang="it-IT" sz="24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Sch-Mus</a:t>
            </a:r>
            <a: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nr. 12321-</a:t>
            </a:r>
            <a:r>
              <a:rPr lang="it-IT" sz="24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4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fol.1r</a:t>
            </a:r>
            <a:r>
              <a:rPr lang="it-IT" sz="2400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-36512" y="980728"/>
            <a:ext cx="19978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wunderschönen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Monat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Tränen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spriessen</a:t>
            </a:r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 Rose,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die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Lilie</a:t>
            </a:r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60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02" y="44624"/>
            <a:ext cx="9713838" cy="67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90128" y="394692"/>
            <a:ext cx="12777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deine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seh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>
              <a:spcBef>
                <a:spcPts val="1200"/>
              </a:spcBef>
            </a:pP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Angesicht</a:t>
            </a:r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(op. 127, </a:t>
            </a:r>
            <a:r>
              <a:rPr lang="it-IT" sz="16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n.2</a:t>
            </a:r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6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z="6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deine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r>
              <a:rPr lang="it-IT" sz="1600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(op. </a:t>
            </a:r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 </a:t>
            </a:r>
            <a:r>
              <a:rPr lang="it-IT" sz="1600" spc="-20" dirty="0" err="1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n.2</a:t>
            </a:r>
            <a:r>
              <a:rPr lang="it-IT" sz="1600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360000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5885268" y="44624"/>
            <a:ext cx="1095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2400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fol.1v</a:t>
            </a:r>
            <a: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4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9C9C9"/>
            </a:gs>
            <a:gs pos="0">
              <a:srgbClr val="CFCFCF"/>
            </a:gs>
            <a:gs pos="100000">
              <a:srgbClr val="C9C9C9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25"/>
            <a:ext cx="9144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51967" cy="601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90128" y="116632"/>
            <a:ext cx="13497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r"/>
            <a:endParaRPr lang="it-IT" sz="6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deine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6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continuaz</a:t>
            </a:r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it-IT" sz="16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</a:p>
          <a:p>
            <a:pPr indent="-360000" algn="r"/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meine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Seele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tauchen</a:t>
            </a:r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z="1200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b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Rhein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heiligen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Strome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936565" y="-27384"/>
            <a:ext cx="104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2400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fol.2r</a:t>
            </a:r>
            <a: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4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77" y="-89656"/>
            <a:ext cx="9188877" cy="705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24336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60000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grolle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nicht</a:t>
            </a:r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(solo titolo)</a:t>
            </a:r>
          </a:p>
          <a:p>
            <a:pPr indent="-360000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Und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wüssten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Blumen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(solo titolo)</a:t>
            </a:r>
            <a:endParaRPr lang="it-IT" sz="16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-108520" y="1268760"/>
            <a:ext cx="9814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</a:p>
          <a:p>
            <a:pPr indent="-360000" algn="r"/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360000" algn="r"/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360000" algn="r"/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Flöten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360000" algn="r"/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</a:p>
          <a:p>
            <a:pPr indent="-360000" algn="r"/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Geigen</a:t>
            </a:r>
            <a:endParaRPr lang="it-IT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z="16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 algn="r"/>
            <a:endParaRPr lang="it-IT" sz="1600" spc="-2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5085184"/>
            <a:ext cx="5565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60000"/>
            <a:r>
              <a:rPr lang="it-IT" sz="16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(senza numero)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Wagen</a:t>
            </a:r>
            <a:r>
              <a:rPr lang="it-IT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rollet</a:t>
            </a:r>
            <a:r>
              <a:rPr lang="it-IT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langsam</a:t>
            </a:r>
            <a:r>
              <a:rPr lang="it-IT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(op. 142, n. 4)</a:t>
            </a:r>
            <a:endParaRPr lang="it-IT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401023" y="92332"/>
            <a:ext cx="1095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2400" spc="-2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spc="-2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fol.2v</a:t>
            </a:r>
            <a:r>
              <a:rPr lang="it-IT" sz="2400" spc="-2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400" spc="-2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8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00 JORDAN\Musica\Conferenze e seminari\2016 Heine\Zwickau ms-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99392"/>
            <a:ext cx="8711346" cy="69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051720" y="50914"/>
            <a:ext cx="381642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1-7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24sten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1840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619672" y="403017"/>
            <a:ext cx="259228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25sten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6021288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11</a:t>
            </a:r>
            <a:r>
              <a:rPr lang="it-IT" sz="2300" b="1" dirty="0" smtClean="0">
                <a:solidFill>
                  <a:srgbClr val="22065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it-IT" sz="23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18</a:t>
            </a:r>
            <a:r>
              <a:rPr lang="it-IT" sz="2300" b="1" dirty="0" smtClean="0">
                <a:solidFill>
                  <a:srgbClr val="22065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19. </a:t>
            </a:r>
            <a:r>
              <a:rPr lang="it-IT" sz="23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</a:t>
            </a:r>
            <a:r>
              <a:rPr lang="it-IT" sz="2300" b="1" dirty="0" smtClean="0">
                <a:solidFill>
                  <a:srgbClr val="22065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21. </a:t>
            </a:r>
            <a:r>
              <a:rPr lang="it-IT" sz="23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22</a:t>
            </a:r>
            <a:r>
              <a:rPr lang="it-IT" sz="2300" b="1" dirty="0" smtClean="0">
                <a:solidFill>
                  <a:srgbClr val="22065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23. 31. 32. 33. 37. 39. 41. 42. 43. 44. 46. 47. </a:t>
            </a:r>
            <a:r>
              <a:rPr lang="it-IT" sz="23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55</a:t>
            </a:r>
            <a:r>
              <a:rPr lang="it-IT" sz="2300" b="1" dirty="0" smtClean="0">
                <a:solidFill>
                  <a:srgbClr val="22065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58. 63. 64</a:t>
            </a:r>
            <a:r>
              <a:rPr lang="it-IT" sz="2300" dirty="0" smtClean="0">
                <a:solidFill>
                  <a:srgbClr val="22065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endParaRPr lang="it-IT" sz="2300" dirty="0">
              <a:solidFill>
                <a:srgbClr val="22065A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riangolo isoscele 4"/>
          <p:cNvSpPr/>
          <p:nvPr/>
        </p:nvSpPr>
        <p:spPr>
          <a:xfrm rot="10800000">
            <a:off x="223691" y="5805264"/>
            <a:ext cx="185336" cy="216024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isoscele 8"/>
          <p:cNvSpPr/>
          <p:nvPr/>
        </p:nvSpPr>
        <p:spPr>
          <a:xfrm rot="10800000">
            <a:off x="648874" y="5805264"/>
            <a:ext cx="185336" cy="216024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riangolo isoscele 11"/>
          <p:cNvSpPr/>
          <p:nvPr/>
        </p:nvSpPr>
        <p:spPr>
          <a:xfrm rot="10800000">
            <a:off x="1446985" y="5805264"/>
            <a:ext cx="185336" cy="216024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riangolo isoscele 12"/>
          <p:cNvSpPr/>
          <p:nvPr/>
        </p:nvSpPr>
        <p:spPr>
          <a:xfrm rot="10800000">
            <a:off x="2267744" y="5805264"/>
            <a:ext cx="185336" cy="216024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riangolo isoscele 13"/>
          <p:cNvSpPr/>
          <p:nvPr/>
        </p:nvSpPr>
        <p:spPr>
          <a:xfrm rot="10800000">
            <a:off x="4983718" y="5805264"/>
            <a:ext cx="185336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riangolo isoscele 15"/>
          <p:cNvSpPr/>
          <p:nvPr/>
        </p:nvSpPr>
        <p:spPr>
          <a:xfrm rot="10800000">
            <a:off x="6660232" y="5805265"/>
            <a:ext cx="185336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riangolo isoscele 16"/>
          <p:cNvSpPr/>
          <p:nvPr/>
        </p:nvSpPr>
        <p:spPr>
          <a:xfrm rot="10800000">
            <a:off x="7020272" y="5810133"/>
            <a:ext cx="185336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riangolo isoscele 17"/>
          <p:cNvSpPr/>
          <p:nvPr/>
        </p:nvSpPr>
        <p:spPr>
          <a:xfrm rot="10800000">
            <a:off x="7452320" y="5805266"/>
            <a:ext cx="185336" cy="216024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riangolo isoscele 18"/>
          <p:cNvSpPr/>
          <p:nvPr/>
        </p:nvSpPr>
        <p:spPr>
          <a:xfrm rot="10800000">
            <a:off x="6228184" y="5810134"/>
            <a:ext cx="185336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5496" y="1268760"/>
            <a:ext cx="2304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titoli già schizzati </a:t>
            </a:r>
            <a:b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annotati, di cui 5 riportati nell’elenco in calce:</a:t>
            </a:r>
          </a:p>
          <a:p>
            <a:r>
              <a:rPr lang="it-IT" sz="2000" b="1" dirty="0" smtClean="0">
                <a:solidFill>
                  <a:srgbClr val="22065A"/>
                </a:solidFill>
                <a:latin typeface="Arial Narrow" panose="020B0606020202030204" pitchFamily="34" charset="0"/>
              </a:rPr>
              <a:t>1, 2, 3, 4, 5, 6, 7 - </a:t>
            </a:r>
          </a:p>
          <a:p>
            <a:r>
              <a:rPr lang="it-IT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11, 18, 20, 22, 55</a:t>
            </a:r>
          </a:p>
          <a:p>
            <a:endParaRPr lang="it-IT" sz="2000" b="1" dirty="0" smtClean="0">
              <a:solidFill>
                <a:srgbClr val="22065A"/>
              </a:solidFill>
              <a:latin typeface="Arial Narrow" panose="020B0606020202030204" pitchFamily="34" charset="0"/>
            </a:endParaRPr>
          </a:p>
          <a:p>
            <a:r>
              <a:rPr lang="it-IT" sz="2000" b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titoli dell’elenco poi musicati:</a:t>
            </a:r>
          </a:p>
          <a:p>
            <a:r>
              <a:rPr lang="it-IT" sz="2000" b="1" dirty="0" smtClean="0">
                <a:solidFill>
                  <a:srgbClr val="22065A"/>
                </a:solidFill>
                <a:latin typeface="Arial Narrow" panose="020B0606020202030204" pitchFamily="34" charset="0"/>
              </a:rPr>
              <a:t>41, 44, 46, 47</a:t>
            </a:r>
          </a:p>
          <a:p>
            <a:endParaRPr lang="it-IT" sz="2000" b="1" dirty="0" smtClean="0">
              <a:solidFill>
                <a:srgbClr val="22065A"/>
              </a:solidFill>
              <a:latin typeface="Arial Narrow" panose="020B0606020202030204" pitchFamily="34" charset="0"/>
            </a:endParaRPr>
          </a:p>
          <a:p>
            <a:r>
              <a:rPr lang="it-IT" sz="2000" b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titoli mancanti </a:t>
            </a:r>
            <a:b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(scelti in seguito): </a:t>
            </a:r>
          </a:p>
          <a:p>
            <a:r>
              <a:rPr lang="it-IT" sz="2000" b="1" dirty="0" smtClean="0">
                <a:solidFill>
                  <a:srgbClr val="22065A"/>
                </a:solidFill>
                <a:latin typeface="Arial Narrow" panose="020B0606020202030204" pitchFamily="34" charset="0"/>
              </a:rPr>
              <a:t>40, 56, 57, 66</a:t>
            </a:r>
            <a:endParaRPr lang="it-IT" sz="2000" b="1" dirty="0">
              <a:solidFill>
                <a:srgbClr val="22065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00 JORDAN\Musica\Conferenze e seminari\2016 Heine\Zwickau ms-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0" y="-27385"/>
            <a:ext cx="8711346" cy="69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40760" y="-27384"/>
            <a:ext cx="280831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1-7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24sten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1840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1052736"/>
            <a:ext cx="147084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25sten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40760" y="731798"/>
            <a:ext cx="6856588" cy="1355419"/>
          </a:xfrm>
          <a:prstGeom prst="rect">
            <a:avLst/>
          </a:prstGeom>
          <a:noFill/>
          <a:ln w="50800">
            <a:solidFill>
              <a:srgbClr val="220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499992" y="44624"/>
            <a:ext cx="421584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[Im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wunderschönen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Monat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Mai]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00 JORDAN\Musica\Conferenze e seminari\2016 Heine\Zwickau ms-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2" y="-25685"/>
            <a:ext cx="8711346" cy="69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40760" y="-27384"/>
            <a:ext cx="280831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1-7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24sten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1840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1052736"/>
            <a:ext cx="147084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25sten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907696" y="1570383"/>
            <a:ext cx="1624744" cy="1041129"/>
          </a:xfrm>
          <a:prstGeom prst="rect">
            <a:avLst/>
          </a:prstGeom>
          <a:noFill/>
          <a:ln w="50800">
            <a:solidFill>
              <a:srgbClr val="220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499992" y="44624"/>
            <a:ext cx="421584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[Im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wunderschönen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Monat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Mai]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76" y="2652152"/>
            <a:ext cx="3648414" cy="2660302"/>
          </a:xfrm>
          <a:prstGeom prst="rect">
            <a:avLst/>
          </a:prstGeom>
          <a:noFill/>
          <a:ln w="50800">
            <a:solidFill>
              <a:srgbClr val="2206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355976" y="29249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Schluß</a:t>
            </a:r>
            <a:endParaRPr lang="it-IT" sz="36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311247" cy="627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16016" y="298385"/>
            <a:ext cx="41764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Friedrich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Silcher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(1789-1860)</a:t>
            </a: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it-IT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Lorelei</a:t>
            </a:r>
            <a:endParaRPr lang="it-IT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(1837)</a:t>
            </a:r>
          </a:p>
          <a:p>
            <a:pPr algn="r"/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poesia di</a:t>
            </a: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Heinrich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Heine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(1824)</a:t>
            </a:r>
          </a:p>
          <a:p>
            <a:pPr algn="r"/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Richard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Tauber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ten.</a:t>
            </a:r>
          </a:p>
          <a:p>
            <a:pPr algn="r"/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Percy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Kahn,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London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 aprile 1939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65" y="3994223"/>
            <a:ext cx="3555479" cy="286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25450"/>
            <a:ext cx="899377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71600" y="48915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wunderschönen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Monat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87015"/>
            <a:ext cx="263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ZWICKAU (1840)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843808" y="4725144"/>
            <a:ext cx="230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PETERS (1844)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062564" y="2447759"/>
            <a:ext cx="1903636" cy="1616241"/>
          </a:xfrm>
          <a:prstGeom prst="rect">
            <a:avLst/>
          </a:prstGeom>
          <a:noFill/>
          <a:ln w="50800">
            <a:solidFill>
              <a:srgbClr val="220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7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" y="476672"/>
            <a:ext cx="8943404" cy="224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7091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" y="3884476"/>
            <a:ext cx="9019604" cy="274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383295" y="548680"/>
            <a:ext cx="1798959" cy="605206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00401" y="4047930"/>
            <a:ext cx="2739752" cy="605206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508104" y="500743"/>
            <a:ext cx="1728192" cy="657537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8446785" y="4081838"/>
            <a:ext cx="1513115" cy="605206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-252536" y="4787890"/>
            <a:ext cx="3312368" cy="72934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8244408" y="519538"/>
            <a:ext cx="756557" cy="605206"/>
          </a:xfrm>
          <a:prstGeom prst="rect">
            <a:avLst/>
          </a:prstGeom>
          <a:noFill/>
          <a:ln w="50800">
            <a:solidFill>
              <a:srgbClr val="E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422900" y="4937426"/>
            <a:ext cx="551161" cy="548974"/>
          </a:xfrm>
          <a:prstGeom prst="rect">
            <a:avLst/>
          </a:prstGeom>
          <a:noFill/>
          <a:ln w="50800">
            <a:solidFill>
              <a:srgbClr val="E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700024" y="1585686"/>
            <a:ext cx="820520" cy="446314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4932074" y="5805264"/>
            <a:ext cx="864062" cy="522514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0" y="87015"/>
            <a:ext cx="263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ZWICKAU (1840)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29588" y="2636912"/>
            <a:ext cx="8871377" cy="5548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35496" y="2636912"/>
            <a:ext cx="230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PETERS (1844)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971600" y="48915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wunderschönen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Monat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9" y="372041"/>
            <a:ext cx="8736559" cy="622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27984" y="4149080"/>
            <a:ext cx="2736304" cy="864096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444208" y="69269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Georgia" panose="02040502050405020303" pitchFamily="18" charset="0"/>
              </a:rPr>
              <a:t>(</a:t>
            </a:r>
            <a:r>
              <a:rPr lang="it-IT" sz="2000" dirty="0" err="1" smtClean="0">
                <a:latin typeface="Georgia" panose="02040502050405020303" pitchFamily="18" charset="0"/>
              </a:rPr>
              <a:t>Heine</a:t>
            </a:r>
            <a:r>
              <a:rPr lang="it-IT" sz="2000" dirty="0" smtClean="0">
                <a:latin typeface="Georgia" panose="02040502050405020303" pitchFamily="18" charset="0"/>
              </a:rPr>
              <a:t>, </a:t>
            </a:r>
            <a:br>
              <a:rPr lang="it-IT" sz="2000" dirty="0" smtClean="0">
                <a:latin typeface="Georgia" panose="02040502050405020303" pitchFamily="18" charset="0"/>
              </a:rPr>
            </a:br>
            <a:r>
              <a:rPr lang="it-IT" sz="2000" dirty="0" smtClean="0">
                <a:latin typeface="Georgia" panose="02040502050405020303" pitchFamily="18" charset="0"/>
              </a:rPr>
              <a:t>Die </a:t>
            </a:r>
            <a:r>
              <a:rPr lang="it-IT" sz="2000" dirty="0" err="1" smtClean="0">
                <a:latin typeface="Georgia" panose="02040502050405020303" pitchFamily="18" charset="0"/>
              </a:rPr>
              <a:t>Heimkehr</a:t>
            </a:r>
            <a:r>
              <a:rPr lang="it-IT" sz="2000" dirty="0" smtClean="0">
                <a:latin typeface="Georgia" panose="02040502050405020303" pitchFamily="18" charset="0"/>
              </a:rPr>
              <a:t>,  7)</a:t>
            </a:r>
            <a:endParaRPr lang="it-IT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9" y="372041"/>
            <a:ext cx="8736559" cy="622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27984" y="4149080"/>
            <a:ext cx="2736304" cy="864096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444208" y="98030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Georgia" panose="02040502050405020303" pitchFamily="18" charset="0"/>
              </a:rPr>
              <a:t>(Die </a:t>
            </a:r>
            <a:r>
              <a:rPr lang="it-IT" sz="2000" dirty="0" err="1" smtClean="0">
                <a:latin typeface="Georgia" panose="02040502050405020303" pitchFamily="18" charset="0"/>
              </a:rPr>
              <a:t>Heimkehr</a:t>
            </a:r>
            <a:r>
              <a:rPr lang="it-IT" sz="2000" dirty="0" smtClean="0">
                <a:latin typeface="Georgia" panose="02040502050405020303" pitchFamily="18" charset="0"/>
              </a:rPr>
              <a:t>,  7)</a:t>
            </a:r>
            <a:endParaRPr lang="it-IT" sz="2000" dirty="0">
              <a:latin typeface="Georgia" panose="02040502050405020303" pitchFamily="18" charset="0"/>
            </a:endParaRPr>
          </a:p>
        </p:txBody>
      </p:sp>
      <p:pic>
        <p:nvPicPr>
          <p:cNvPr id="4" name="11. romanzen und balladen, op. 45 (1840) - ii. abends am stra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980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5" y="109681"/>
            <a:ext cx="8646795" cy="670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139951" y="4509120"/>
            <a:ext cx="3001077" cy="864096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7573076" y="6237312"/>
            <a:ext cx="959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6" y="-27384"/>
            <a:ext cx="7839256" cy="67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03" y="239045"/>
            <a:ext cx="916072" cy="2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92" y="171055"/>
            <a:ext cx="1798639" cy="36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92" y="-5922"/>
            <a:ext cx="3302716" cy="5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554575" y="853440"/>
            <a:ext cx="2369353" cy="70335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690455" y="723900"/>
            <a:ext cx="2562065" cy="76431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282535" y="3609975"/>
            <a:ext cx="2956465" cy="750977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-731425" y="2272665"/>
            <a:ext cx="2369353" cy="70335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4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6" y="-27384"/>
            <a:ext cx="7839256" cy="67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03" y="239045"/>
            <a:ext cx="916072" cy="2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92" y="171055"/>
            <a:ext cx="1798639" cy="36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92" y="-5922"/>
            <a:ext cx="3302716" cy="5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554575" y="853440"/>
            <a:ext cx="2369353" cy="70335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690455" y="723900"/>
            <a:ext cx="2562065" cy="76431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282535" y="3609975"/>
            <a:ext cx="2956465" cy="750977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-731425" y="2272665"/>
            <a:ext cx="2369353" cy="70335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9-35 schumann _ op.68 album pour 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109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3" y="192973"/>
            <a:ext cx="8059257" cy="640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304999" y="792480"/>
            <a:ext cx="4291338" cy="76431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-664029" y="4681601"/>
            <a:ext cx="5410200" cy="711019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304314" y="2780928"/>
            <a:ext cx="1933533" cy="649639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0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-05 act ii, scene i, no. 13. trio 'euch werde lohn in bessern welten'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3" y="192973"/>
            <a:ext cx="8059257" cy="640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304999" y="792480"/>
            <a:ext cx="4291338" cy="764312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-664029" y="4681601"/>
            <a:ext cx="5410200" cy="711019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304314" y="2780928"/>
            <a:ext cx="1933533" cy="649639"/>
          </a:xfrm>
          <a:prstGeom prst="rect">
            <a:avLst/>
          </a:prstGeom>
          <a:noFill/>
          <a:ln w="50800">
            <a:solidFill>
              <a:srgbClr val="009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80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7" y="249905"/>
            <a:ext cx="8611953" cy="660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75049" y="3533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Breitkopf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Härtel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1879)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311247" cy="627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16016" y="298385"/>
            <a:ext cx="41764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Friedrich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Silcher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(1789-1860)</a:t>
            </a: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it-IT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Lorelei</a:t>
            </a:r>
            <a:endParaRPr lang="it-IT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(1837)</a:t>
            </a:r>
          </a:p>
          <a:p>
            <a:pPr algn="r"/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poesia di</a:t>
            </a: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Heinrich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Heine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(1824)</a:t>
            </a:r>
          </a:p>
          <a:p>
            <a:pPr algn="r"/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Richard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Tauber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ten.</a:t>
            </a:r>
          </a:p>
          <a:p>
            <a:pPr algn="r"/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Percy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Kahn,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London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 aprile 1939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ichard Tauber - Die Lorelei (Silcher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0981" y="2564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 Dichterliebe, Op.48 - Im wunders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7" y="249905"/>
            <a:ext cx="8611953" cy="660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5049" y="3533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Breitkopf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Härtel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1879)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2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5" y="149635"/>
            <a:ext cx="8531177" cy="673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8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2" y="917207"/>
            <a:ext cx="8850086" cy="5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5049" y="260648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Henle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Verlag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2005)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51920" y="1988840"/>
            <a:ext cx="1111966" cy="720080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220072" y="3951513"/>
            <a:ext cx="1440160" cy="586071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8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2" y="917207"/>
            <a:ext cx="8850086" cy="5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5049" y="260648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Henle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Verlag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2005)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51920" y="1988840"/>
            <a:ext cx="1111966" cy="720080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220072" y="3951513"/>
            <a:ext cx="1440160" cy="586071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6" y="2749167"/>
            <a:ext cx="379022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81128"/>
            <a:ext cx="4032853" cy="19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0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9525"/>
            <a:ext cx="88011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27584" y="537321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Staatsbibliothek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Schumann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autogr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16.2 – p. 1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7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501358"/>
            <a:ext cx="10154530" cy="745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393"/>
            <a:ext cx="9203471" cy="70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5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00 JORDAN\Musica\Conferenze e seminari\2017 Heine a Parma\titolazione 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538118" cy="688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01606" y="1043163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Staatsbibliothek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Schumann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autogr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16.2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0" y="-10885"/>
            <a:ext cx="8552442" cy="689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0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0" y="-10885"/>
            <a:ext cx="8552442" cy="689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47273"/>
            <a:ext cx="8964488" cy="737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it-IT" sz="3200" i="1" dirty="0" smtClean="0">
                <a:latin typeface="Times New Roman"/>
                <a:ea typeface="Calibri"/>
              </a:rPr>
              <a:t>          </a:t>
            </a:r>
            <a:r>
              <a:rPr lang="it-IT" sz="3200" i="1" dirty="0" err="1" smtClean="0">
                <a:latin typeface="Times New Roman"/>
                <a:ea typeface="Calibri"/>
              </a:rPr>
              <a:t>Gedichte</a:t>
            </a:r>
            <a:endParaRPr lang="it-IT" sz="32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it-IT" sz="3200" i="1" dirty="0" smtClean="0">
                <a:latin typeface="Times New Roman"/>
                <a:ea typeface="Calibri"/>
              </a:rPr>
              <a:t>                                             von </a:t>
            </a:r>
            <a:r>
              <a:rPr lang="it-IT" sz="3200" i="1" dirty="0">
                <a:latin typeface="Times New Roman"/>
                <a:ea typeface="Calibri"/>
              </a:rPr>
              <a:t>Heinrich </a:t>
            </a:r>
            <a:r>
              <a:rPr lang="it-IT" sz="3200" i="1" dirty="0" err="1">
                <a:latin typeface="Times New Roman"/>
                <a:ea typeface="Calibri"/>
              </a:rPr>
              <a:t>Heine</a:t>
            </a:r>
            <a:endParaRPr lang="it-IT" sz="32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it-IT" sz="3200" i="1" dirty="0">
                <a:latin typeface="Times New Roman"/>
                <a:ea typeface="Calibri"/>
              </a:rPr>
              <a:t>20 Lieder und </a:t>
            </a:r>
            <a:r>
              <a:rPr lang="it-IT" sz="3200" i="1" dirty="0" err="1">
                <a:latin typeface="Times New Roman"/>
                <a:ea typeface="Calibri"/>
              </a:rPr>
              <a:t>Gesänge</a:t>
            </a:r>
            <a:endParaRPr lang="it-IT" sz="32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endParaRPr lang="it-IT" sz="400" i="1" dirty="0" smtClean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it-IT" sz="3200" i="1" dirty="0" err="1" smtClean="0">
                <a:latin typeface="Times New Roman"/>
                <a:ea typeface="Calibri"/>
              </a:rPr>
              <a:t>aus</a:t>
            </a:r>
            <a:r>
              <a:rPr lang="it-IT" sz="3200" i="1" dirty="0" smtClean="0">
                <a:latin typeface="Times New Roman"/>
                <a:ea typeface="Calibri"/>
              </a:rPr>
              <a:t> </a:t>
            </a:r>
            <a:r>
              <a:rPr lang="it-IT" sz="3200" i="1" dirty="0" err="1">
                <a:latin typeface="Times New Roman"/>
                <a:ea typeface="Calibri"/>
              </a:rPr>
              <a:t>dem</a:t>
            </a:r>
            <a:r>
              <a:rPr lang="it-IT" sz="3200" i="1" dirty="0">
                <a:latin typeface="Times New Roman"/>
                <a:ea typeface="Calibri"/>
              </a:rPr>
              <a:t> </a:t>
            </a:r>
            <a:r>
              <a:rPr lang="it-IT" sz="3200" i="1" dirty="0" err="1">
                <a:latin typeface="Times New Roman"/>
                <a:ea typeface="Calibri"/>
              </a:rPr>
              <a:t>lyrischen</a:t>
            </a:r>
            <a:r>
              <a:rPr lang="it-IT" sz="3200" i="1" dirty="0">
                <a:latin typeface="Times New Roman"/>
                <a:ea typeface="Calibri"/>
              </a:rPr>
              <a:t> Intermezzo </a:t>
            </a:r>
            <a:r>
              <a:rPr lang="it-IT" sz="3200" i="1" dirty="0" err="1">
                <a:latin typeface="Times New Roman"/>
                <a:ea typeface="Calibri"/>
              </a:rPr>
              <a:t>im</a:t>
            </a:r>
            <a:r>
              <a:rPr lang="it-IT" sz="3200" i="1" dirty="0">
                <a:latin typeface="Times New Roman"/>
                <a:ea typeface="Calibri"/>
              </a:rPr>
              <a:t> Buche </a:t>
            </a:r>
            <a:r>
              <a:rPr lang="it-IT" sz="3200" i="1" dirty="0" err="1">
                <a:latin typeface="Times New Roman"/>
                <a:ea typeface="Calibri"/>
              </a:rPr>
              <a:t>der</a:t>
            </a:r>
            <a:r>
              <a:rPr lang="it-IT" sz="3200" i="1" dirty="0">
                <a:latin typeface="Times New Roman"/>
                <a:ea typeface="Calibri"/>
              </a:rPr>
              <a:t> Lieder</a:t>
            </a:r>
            <a:endParaRPr lang="it-IT" sz="32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tabLst>
                <a:tab pos="270510" algn="l"/>
                <a:tab pos="3330575" algn="l"/>
              </a:tabLst>
            </a:pPr>
            <a:endParaRPr lang="it-IT" sz="1000" i="1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it-IT" sz="3200" i="1" dirty="0" err="1" smtClean="0">
                <a:latin typeface="Times New Roman"/>
                <a:ea typeface="Calibri"/>
              </a:rPr>
              <a:t>für</a:t>
            </a:r>
            <a:r>
              <a:rPr lang="it-IT" sz="3200" i="1" dirty="0" smtClean="0">
                <a:latin typeface="Times New Roman"/>
                <a:ea typeface="Calibri"/>
              </a:rPr>
              <a:t> </a:t>
            </a:r>
            <a:r>
              <a:rPr lang="it-IT" sz="3200" i="1" dirty="0" err="1">
                <a:latin typeface="Times New Roman"/>
                <a:ea typeface="Calibri"/>
              </a:rPr>
              <a:t>eine</a:t>
            </a:r>
            <a:r>
              <a:rPr lang="it-IT" sz="3200" i="1" dirty="0">
                <a:latin typeface="Times New Roman"/>
                <a:ea typeface="Calibri"/>
              </a:rPr>
              <a:t> </a:t>
            </a:r>
            <a:r>
              <a:rPr lang="it-IT" sz="3200" i="1" dirty="0" err="1">
                <a:latin typeface="Times New Roman"/>
                <a:ea typeface="Calibri"/>
              </a:rPr>
              <a:t>Singstmme</a:t>
            </a:r>
            <a:r>
              <a:rPr lang="it-IT" sz="3200" i="1" dirty="0">
                <a:latin typeface="Times New Roman"/>
                <a:ea typeface="Calibri"/>
              </a:rPr>
              <a:t> und </a:t>
            </a:r>
            <a:r>
              <a:rPr lang="it-IT" sz="3200" i="1" dirty="0" err="1">
                <a:latin typeface="Times New Roman"/>
                <a:ea typeface="Calibri"/>
              </a:rPr>
              <a:t>das</a:t>
            </a:r>
            <a:r>
              <a:rPr lang="it-IT" sz="3200" i="1" dirty="0">
                <a:latin typeface="Times New Roman"/>
                <a:ea typeface="Calibri"/>
              </a:rPr>
              <a:t> Pianoforte</a:t>
            </a:r>
            <a:endParaRPr lang="it-IT" sz="32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3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en-US" sz="3200" i="1" dirty="0" smtClean="0">
                <a:latin typeface="Times New Roman"/>
                <a:ea typeface="Calibri"/>
              </a:rPr>
              <a:t>                           </a:t>
            </a:r>
            <a:r>
              <a:rPr lang="en-US" sz="3200" i="1" dirty="0" err="1" smtClean="0">
                <a:latin typeface="Times New Roman"/>
                <a:ea typeface="Calibri"/>
              </a:rPr>
              <a:t>componirt</a:t>
            </a:r>
            <a:endParaRPr lang="it-IT" sz="3200" dirty="0">
              <a:latin typeface="Times New Roman"/>
              <a:ea typeface="Calibri"/>
            </a:endParaRPr>
          </a:p>
          <a:p>
            <a:pPr marL="269875" indent="-269875" algn="ctr">
              <a:lnSpc>
                <a:spcPts val="31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en-US" sz="3200" i="1" dirty="0" smtClean="0">
                <a:latin typeface="Times New Roman"/>
                <a:ea typeface="Calibri"/>
              </a:rPr>
              <a:t>Und</a:t>
            </a:r>
            <a:endParaRPr lang="it-IT" sz="1600" dirty="0" smtClean="0">
              <a:latin typeface="Times New Roman"/>
              <a:ea typeface="Calibri"/>
            </a:endParaRPr>
          </a:p>
          <a:p>
            <a:pPr marL="269875" indent="-269875" algn="ctr">
              <a:lnSpc>
                <a:spcPts val="31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en-US" sz="3200" i="1" dirty="0" err="1" smtClean="0">
                <a:latin typeface="Times New Roman"/>
                <a:ea typeface="Calibri"/>
              </a:rPr>
              <a:t>Hrn</a:t>
            </a:r>
            <a:r>
              <a:rPr lang="en-US" sz="3200" i="1" dirty="0" smtClean="0">
                <a:latin typeface="Times New Roman"/>
                <a:ea typeface="Calibri"/>
              </a:rPr>
              <a:t> </a:t>
            </a:r>
            <a:r>
              <a:rPr lang="en-US" sz="3200" i="1" dirty="0">
                <a:latin typeface="Times New Roman"/>
                <a:ea typeface="Calibri"/>
              </a:rPr>
              <a:t>Dr. Felix Mendelssohn </a:t>
            </a:r>
            <a:r>
              <a:rPr lang="en-US" sz="3200" i="1" dirty="0" err="1">
                <a:latin typeface="Times New Roman"/>
                <a:ea typeface="Calibri"/>
              </a:rPr>
              <a:t>Bartholdy</a:t>
            </a:r>
            <a:endParaRPr lang="it-IT" sz="32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5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it-IT" sz="3200" i="1" dirty="0" err="1">
                <a:latin typeface="Times New Roman"/>
                <a:ea typeface="Calibri"/>
              </a:rPr>
              <a:t>freundschaftlich</a:t>
            </a:r>
            <a:r>
              <a:rPr lang="it-IT" sz="3200" i="1" dirty="0">
                <a:latin typeface="Times New Roman"/>
                <a:ea typeface="Calibri"/>
              </a:rPr>
              <a:t> </a:t>
            </a:r>
            <a:r>
              <a:rPr lang="it-IT" sz="3200" i="1" dirty="0" err="1" smtClean="0">
                <a:latin typeface="Times New Roman"/>
                <a:ea typeface="Calibri"/>
              </a:rPr>
              <a:t>zugeeignet</a:t>
            </a:r>
            <a:endParaRPr lang="it-IT" sz="3200" i="1" dirty="0" smtClean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endParaRPr lang="it-IT" sz="16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tabLst>
                <a:tab pos="270510" algn="l"/>
                <a:tab pos="3330575" algn="l"/>
              </a:tabLst>
            </a:pPr>
            <a:r>
              <a:rPr lang="it-IT" sz="3200" i="1" dirty="0" smtClean="0">
                <a:latin typeface="Times New Roman"/>
                <a:ea typeface="Calibri"/>
              </a:rPr>
              <a:t>von </a:t>
            </a:r>
            <a:br>
              <a:rPr lang="it-IT" sz="3200" i="1" dirty="0" smtClean="0">
                <a:latin typeface="Times New Roman"/>
                <a:ea typeface="Calibri"/>
              </a:rPr>
            </a:br>
            <a:endParaRPr lang="it-IT" sz="1600" dirty="0">
              <a:latin typeface="Times New Roman"/>
              <a:ea typeface="Calibri"/>
            </a:endParaRPr>
          </a:p>
          <a:p>
            <a:pPr marL="269875" indent="-269875" algn="ctr">
              <a:lnSpc>
                <a:spcPct val="110000"/>
              </a:lnSpc>
              <a:spcAft>
                <a:spcPts val="0"/>
              </a:spcAft>
              <a:tabLst>
                <a:tab pos="270510" algn="l"/>
                <a:tab pos="3330575" algn="l"/>
              </a:tabLst>
            </a:pPr>
            <a:r>
              <a:rPr lang="it-IT" sz="3200" i="1" dirty="0" smtClean="0">
                <a:latin typeface="Times New Roman"/>
                <a:ea typeface="Calibri"/>
              </a:rPr>
              <a:t>Robert </a:t>
            </a:r>
            <a:r>
              <a:rPr lang="it-IT" sz="3200" i="1" dirty="0">
                <a:latin typeface="Times New Roman"/>
                <a:ea typeface="Calibri"/>
              </a:rPr>
              <a:t>Schumann</a:t>
            </a:r>
            <a:r>
              <a:rPr lang="it-IT" sz="3200" i="1" dirty="0" smtClean="0">
                <a:latin typeface="Times New Roman"/>
                <a:ea typeface="Calibri"/>
              </a:rPr>
              <a:t/>
            </a:r>
            <a:br>
              <a:rPr lang="it-IT" sz="3200" i="1" dirty="0" smtClean="0">
                <a:latin typeface="Times New Roman"/>
                <a:ea typeface="Calibri"/>
              </a:rPr>
            </a:br>
            <a:r>
              <a:rPr lang="it-IT" sz="3200" i="1" dirty="0" smtClean="0">
                <a:latin typeface="Times New Roman"/>
                <a:ea typeface="Calibri"/>
              </a:rPr>
              <a:t>                                                      </a:t>
            </a:r>
            <a:endParaRPr lang="it-IT" sz="32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5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7504" y="15902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da: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Lieder. Die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Heimkehr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(1° edizione: 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39"/>
            <a:ext cx="9144000" cy="622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2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695801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31840" y="3718539"/>
            <a:ext cx="597666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2tes</a:t>
            </a:r>
            <a:r>
              <a:rPr lang="it-IT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Liederkreis</a:t>
            </a:r>
            <a:endParaRPr lang="it-IT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it-IT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it-IT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it-IT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Lieder.</a:t>
            </a:r>
          </a:p>
          <a:p>
            <a:pPr>
              <a:lnSpc>
                <a:spcPct val="120000"/>
              </a:lnSpc>
            </a:pPr>
            <a:r>
              <a:rPr lang="it-IT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Op. 29 </a:t>
            </a:r>
            <a:r>
              <a:rPr lang="it-IT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Hft</a:t>
            </a:r>
            <a:r>
              <a:rPr lang="it-IT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1. u. 2.</a:t>
            </a:r>
            <a:endParaRPr lang="it-IT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691680"/>
            <a:ext cx="8611835" cy="1120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1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00 JORDAN\00 TEMP\3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3" y="0"/>
            <a:ext cx="8793775" cy="68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5536" y="5847655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Staatsbibliothek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Schumann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Ms.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autogr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16.2 – p. 31 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59288" y="5415607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it-IT" sz="2400" i="1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wunderschönen</a:t>
            </a:r>
            <a:r>
              <a:rPr lang="it-IT" sz="2400" i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Monat</a:t>
            </a:r>
            <a:r>
              <a:rPr lang="it-IT" sz="2400" i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it-IT" sz="2400" i="1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4" y="1"/>
            <a:ext cx="9983664" cy="688538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940152" y="-2738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Lieder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 Heinrich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Heine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(62  -  82 )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36512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Angefangen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24sten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1840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393504" y="818416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Langsam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294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4" y="1"/>
            <a:ext cx="9983664" cy="688538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940152" y="-2738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Lieder </a:t>
            </a:r>
            <a:b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 Heinrich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Heine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(62  -  82 )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36512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Angefangen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24sten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1840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393504" y="818416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Langsam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zart</a:t>
            </a:r>
            <a:endParaRPr lang="it-IT" sz="2400" dirty="0"/>
          </a:p>
        </p:txBody>
      </p:sp>
      <p:sp>
        <p:nvSpPr>
          <p:cNvPr id="4" name="Rettangolo arrotondato 3"/>
          <p:cNvSpPr/>
          <p:nvPr/>
        </p:nvSpPr>
        <p:spPr>
          <a:xfrm>
            <a:off x="7308304" y="1064057"/>
            <a:ext cx="288032" cy="43204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3356267" y="4797152"/>
            <a:ext cx="288032" cy="43204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2162466" y="6346759"/>
            <a:ext cx="3201621" cy="46890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1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" y="-27384"/>
            <a:ext cx="9115097" cy="689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300192" y="39537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</a:t>
            </a:r>
            <a:r>
              <a:rPr lang="it-IT" b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lang="it-IT" b="1" dirty="0"/>
          </a:p>
        </p:txBody>
      </p:sp>
      <p:sp>
        <p:nvSpPr>
          <p:cNvPr id="3" name="Rettangolo 2"/>
          <p:cNvSpPr/>
          <p:nvPr/>
        </p:nvSpPr>
        <p:spPr>
          <a:xfrm>
            <a:off x="755576" y="291565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</a:t>
            </a:r>
            <a:r>
              <a:rPr lang="it-IT" b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15</a:t>
            </a:r>
            <a:endParaRPr lang="it-IT" b="1" dirty="0"/>
          </a:p>
        </p:txBody>
      </p:sp>
      <p:sp>
        <p:nvSpPr>
          <p:cNvPr id="4" name="Rettangolo 3"/>
          <p:cNvSpPr/>
          <p:nvPr/>
        </p:nvSpPr>
        <p:spPr>
          <a:xfrm>
            <a:off x="611560" y="5761451"/>
            <a:ext cx="7776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Beim</a:t>
            </a:r>
            <a:r>
              <a:rPr lang="it-IT" sz="22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[?] </a:t>
            </a:r>
            <a:r>
              <a:rPr lang="it-IT" sz="22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Stich</a:t>
            </a:r>
            <a:r>
              <a:rPr lang="it-IT" sz="22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bitte </a:t>
            </a:r>
            <a:r>
              <a:rPr lang="it-IT" sz="22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it-IT" sz="22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2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</a:t>
            </a:r>
            <a:r>
              <a:rPr lang="it-IT" sz="22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22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2ten</a:t>
            </a:r>
            <a:r>
              <a:rPr lang="it-IT" sz="22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22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</a:t>
            </a:r>
            <a:r>
              <a:rPr lang="it-IT" sz="22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2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auszustechen</a:t>
            </a:r>
            <a:r>
              <a:rPr lang="it-IT" sz="22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it-IT" sz="20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[???]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9551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426" y="-1323528"/>
            <a:ext cx="12820074" cy="88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0" y="2660646"/>
            <a:ext cx="9272513" cy="50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80567"/>
            <a:ext cx="653097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367503" y="4509120"/>
            <a:ext cx="9865096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95936" y="488189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</a:t>
            </a:r>
            <a:r>
              <a:rPr lang="it-IT" sz="36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lang="it-IT" sz="36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0" y="-1731842"/>
            <a:ext cx="9272513" cy="50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683714"/>
            <a:ext cx="9153329" cy="269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40052" y="6058162"/>
            <a:ext cx="186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</a:t>
            </a:r>
            <a:r>
              <a:rPr lang="it-IT" sz="36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4-5</a:t>
            </a:r>
            <a:endParaRPr lang="it-IT" sz="36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087" y="3113758"/>
            <a:ext cx="10530561" cy="40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18" y="1177280"/>
            <a:ext cx="9266718" cy="153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421907" y="4653136"/>
            <a:ext cx="9865096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987824" y="491747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</a:t>
            </a:r>
            <a:r>
              <a:rPr lang="it-IT" sz="36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6-7</a:t>
            </a:r>
            <a:endParaRPr lang="it-IT" sz="36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upload.wikimedia.org/wikipedia/commons/b/ba/Le_tre_Graz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-13163"/>
            <a:ext cx="4706821" cy="68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leuchtenberg palais münch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195636"/>
            <a:ext cx="5364088" cy="36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ansgruener.de/pictures/kanal_geschichte/geschichte_leuchtenberg_palais_03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43408"/>
            <a:ext cx="557114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087" y="-603448"/>
            <a:ext cx="10530561" cy="40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501008"/>
            <a:ext cx="9204660" cy="29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-426491" y="-1755576"/>
            <a:ext cx="9865096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779912" y="607989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</a:t>
            </a:r>
            <a:r>
              <a:rPr lang="it-IT" sz="36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6-7</a:t>
            </a:r>
            <a:endParaRPr lang="it-IT" sz="36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" y="-2294156"/>
            <a:ext cx="10711302" cy="77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9116"/>
            <a:ext cx="4695062" cy="402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201990" y="-1251520"/>
            <a:ext cx="9865096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902466" y="566124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Schluß</a:t>
            </a:r>
            <a:endParaRPr lang="it-IT" sz="36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477581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477581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6" y="692695"/>
            <a:ext cx="8392278" cy="646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15902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Lieder. Die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Heimkehr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XXV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1 11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477581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ttore 1 20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6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477581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ttore 1 22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1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1 13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477581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26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7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1 14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477581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26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2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691680" y="31763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451009" y="25940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nettore 1 27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8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1 16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451009" y="25940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nettore 1 29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3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451009" y="25940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013349" y="18229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nettore 1 30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2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488588" y="242088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013349" y="18229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427297" y="2439474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ttore 1 31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5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488588" y="242088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2040145" y="170080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427297" y="2439474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973410" y="17172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onnettore 1 33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3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488588" y="242088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2040145" y="170080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4864851" y="510097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1 20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427297" y="2439474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973410" y="17172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777849" y="51323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-171400"/>
            <a:ext cx="9555155" cy="706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796136" y="692696"/>
            <a:ext cx="3152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</a:t>
            </a:r>
            <a:b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</a:p>
          <a:p>
            <a:pPr algn="r"/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LIII </a:t>
            </a:r>
            <a:b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488588" y="242088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2040145" y="170080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4864851" y="510097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775247" y="548387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22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427297" y="2439474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973410" y="17172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777849" y="51323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688245" y="5515232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nettore 1 43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488588" y="242088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2040145" y="170080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4864851" y="510097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775247" y="548387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6752903" y="450912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22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427297" y="2439474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973410" y="17172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777849" y="51323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688245" y="5515232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6665901" y="4541265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Connettore 1 40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472193" y="258284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691680" y="30689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488588" y="242088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2040145" y="170080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dist="50800" dir="81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4864851" y="510097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775247" y="548387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6752903" y="450912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6267316" y="367921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1 23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2123728" y="1205488"/>
            <a:ext cx="3600400" cy="2079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868144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4907362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372880" y="5265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3815916" y="129330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951820" y="17968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655676" y="31003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973410" y="17172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777849" y="5132330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688245" y="5515232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665901" y="4541265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6192372" y="3720512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427297" y="2439474"/>
            <a:ext cx="60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nettore 1 43"/>
          <p:cNvCxnSpPr/>
          <p:nvPr/>
        </p:nvCxnSpPr>
        <p:spPr>
          <a:xfrm flipV="1">
            <a:off x="2880319" y="2060848"/>
            <a:ext cx="2915817" cy="7982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:\00 JORDAN\Musica\Conferenze e seminari\2016 Heine\Schumann - Es leuchtet meine Liebe (Liederbuch#2-Berlin-Staatsb.-58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9" y="-27384"/>
            <a:ext cx="9363992" cy="691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836047" y="3284984"/>
            <a:ext cx="33058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it-IT" sz="2400" i="1" dirty="0" err="1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leuchtet</a:t>
            </a:r>
            <a:r>
              <a:rPr lang="it-IT" sz="2400" i="1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meine</a:t>
            </a:r>
            <a:r>
              <a:rPr lang="it-IT" sz="2400" i="1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Liebe</a:t>
            </a:r>
            <a:r>
              <a:rPr lang="it-IT" sz="2400" i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-59297" y="404663"/>
            <a:ext cx="290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Ms.16.2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it-IT" sz="2400" dirty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277546" y="3879439"/>
            <a:ext cx="2952328" cy="2677656"/>
          </a:xfrm>
          <a:prstGeom prst="rect">
            <a:avLst/>
          </a:prstGeom>
          <a:solidFill>
            <a:srgbClr val="EDE6DB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</a:t>
            </a:r>
            <a:endParaRPr lang="it-IT" sz="240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Mib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it-IT" sz="240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</a:t>
            </a:r>
            <a:endParaRPr lang="it-IT" sz="240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Mi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00 JORDAN\Musica\Conferenze e seminari\2017 Heine a Parma\Schumann - Es leuchtet meine Liebe (Liederbuch#2-Berlin-Staatsb.-58) 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9364844" cy="69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59297" y="404663"/>
            <a:ext cx="290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Ms.16.2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836047" y="3284984"/>
            <a:ext cx="33058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leuchtet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meine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Liebe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77546" y="3879439"/>
            <a:ext cx="2952328" cy="2677656"/>
          </a:xfrm>
          <a:prstGeom prst="rect">
            <a:avLst/>
          </a:prstGeom>
          <a:solidFill>
            <a:srgbClr val="EDE6DB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</a:t>
            </a:r>
            <a:endParaRPr lang="it-IT" sz="240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Mib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it-IT" sz="240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</a:t>
            </a:r>
            <a:endParaRPr lang="it-IT" sz="2400" dirty="0" smtClean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it-IT" sz="2400" dirty="0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Mi </a:t>
            </a:r>
            <a:r>
              <a:rPr lang="it-IT" sz="2400" dirty="0" err="1" smtClean="0">
                <a:solidFill>
                  <a:srgbClr val="220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</a:t>
            </a:r>
            <a:endParaRPr lang="it-IT" sz="2400" dirty="0">
              <a:solidFill>
                <a:srgbClr val="220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8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85775"/>
            <a:ext cx="903922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4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858280"/>
            <a:ext cx="7894319" cy="642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2346" y="2606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Lieder, </a:t>
            </a:r>
            <a:r>
              <a:rPr lang="it-IT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Lyrisches</a:t>
            </a:r>
            <a:r>
              <a:rPr lang="it-IT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Intermezzo,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(1827)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5807080" y="17827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483768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483768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655676" y="32008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483768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655676" y="32008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037217" y="18229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" y="0"/>
            <a:ext cx="7932761" cy="685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00192" y="26369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087160" y="3143969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732240" y="184482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724128" y="836712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691680" y="3174238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483768" y="2701155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807632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93204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401534" y="495186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851920" y="126876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987824" y="1765534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2480247" y="2197582"/>
            <a:ext cx="2451793" cy="2906257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4867599" y="5093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048199" y="1791550"/>
            <a:ext cx="432048" cy="43204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164288" y="31633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372200" y="26682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804248" y="18725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796136" y="8540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866928" y="182075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004048" y="13001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457801" y="5059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923928" y="13024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059832" y="178919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2483768" y="27325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655676" y="32008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037217" y="18229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842405" y="511009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571999" y="5443973"/>
            <a:ext cx="1011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 smtClean="0">
                <a:solidFill>
                  <a:srgbClr val="7E0A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[RE#-]</a:t>
            </a:r>
            <a:endParaRPr lang="it-IT" sz="2100" b="1" dirty="0">
              <a:solidFill>
                <a:srgbClr val="7E0A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5541</TotalTime>
  <Words>971</Words>
  <Application>Microsoft Office PowerPoint</Application>
  <PresentationFormat>Presentazione su schermo (4:3)</PresentationFormat>
  <Paragraphs>520</Paragraphs>
  <Slides>105</Slides>
  <Notes>1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105</vt:i4>
      </vt:variant>
    </vt:vector>
  </HeadingPairs>
  <TitlesOfParts>
    <vt:vector size="10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155</cp:revision>
  <cp:lastPrinted>2017-02-28T21:47:05Z</cp:lastPrinted>
  <dcterms:created xsi:type="dcterms:W3CDTF">2016-11-04T13:39:01Z</dcterms:created>
  <dcterms:modified xsi:type="dcterms:W3CDTF">2017-02-28T21:56:54Z</dcterms:modified>
</cp:coreProperties>
</file>